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6" r:id="rId3"/>
    <p:sldId id="362" r:id="rId4"/>
    <p:sldId id="368" r:id="rId5"/>
    <p:sldId id="354" r:id="rId6"/>
    <p:sldId id="349" r:id="rId7"/>
    <p:sldId id="351" r:id="rId8"/>
    <p:sldId id="369" r:id="rId9"/>
    <p:sldId id="379" r:id="rId10"/>
    <p:sldId id="315" r:id="rId11"/>
    <p:sldId id="387" r:id="rId12"/>
    <p:sldId id="388" r:id="rId13"/>
    <p:sldId id="389" r:id="rId14"/>
    <p:sldId id="309" r:id="rId15"/>
    <p:sldId id="264" r:id="rId16"/>
    <p:sldId id="310" r:id="rId17"/>
    <p:sldId id="357" r:id="rId18"/>
    <p:sldId id="358" r:id="rId19"/>
    <p:sldId id="276" r:id="rId20"/>
    <p:sldId id="360" r:id="rId21"/>
    <p:sldId id="313" r:id="rId22"/>
    <p:sldId id="314" r:id="rId23"/>
    <p:sldId id="278" r:id="rId24"/>
    <p:sldId id="342" r:id="rId25"/>
    <p:sldId id="343" r:id="rId26"/>
    <p:sldId id="344" r:id="rId27"/>
    <p:sldId id="262" r:id="rId28"/>
    <p:sldId id="380" r:id="rId29"/>
    <p:sldId id="289" r:id="rId30"/>
    <p:sldId id="290" r:id="rId31"/>
    <p:sldId id="266" r:id="rId32"/>
    <p:sldId id="272" r:id="rId33"/>
    <p:sldId id="316" r:id="rId34"/>
    <p:sldId id="267" r:id="rId35"/>
    <p:sldId id="322" r:id="rId36"/>
    <p:sldId id="319" r:id="rId37"/>
    <p:sldId id="320" r:id="rId38"/>
    <p:sldId id="398" r:id="rId39"/>
    <p:sldId id="317" r:id="rId40"/>
    <p:sldId id="292" r:id="rId41"/>
    <p:sldId id="296" r:id="rId42"/>
    <p:sldId id="298" r:id="rId43"/>
    <p:sldId id="301" r:id="rId44"/>
    <p:sldId id="308" r:id="rId45"/>
    <p:sldId id="300" r:id="rId46"/>
    <p:sldId id="306" r:id="rId47"/>
    <p:sldId id="303" r:id="rId48"/>
    <p:sldId id="302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268" r:id="rId57"/>
    <p:sldId id="293" r:id="rId58"/>
    <p:sldId id="294" r:id="rId59"/>
    <p:sldId id="366" r:id="rId60"/>
    <p:sldId id="367" r:id="rId61"/>
    <p:sldId id="355" r:id="rId62"/>
    <p:sldId id="378" r:id="rId63"/>
    <p:sldId id="307" r:id="rId64"/>
    <p:sldId id="356" r:id="rId65"/>
    <p:sldId id="376" r:id="rId66"/>
    <p:sldId id="381" r:id="rId67"/>
    <p:sldId id="365" r:id="rId68"/>
    <p:sldId id="397" r:id="rId69"/>
    <p:sldId id="377" r:id="rId70"/>
    <p:sldId id="270" r:id="rId71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CD"/>
    <a:srgbClr val="FF7575"/>
    <a:srgbClr val="435222"/>
    <a:srgbClr val="161B0B"/>
    <a:srgbClr val="FE90E1"/>
    <a:srgbClr val="FFD9E5"/>
    <a:srgbClr val="FFD9C7"/>
    <a:srgbClr val="26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8" autoAdjust="0"/>
    <p:restoredTop sz="94171" autoAdjust="0"/>
  </p:normalViewPr>
  <p:slideViewPr>
    <p:cSldViewPr>
      <p:cViewPr>
        <p:scale>
          <a:sx n="125" d="100"/>
          <a:sy n="125" d="100"/>
        </p:scale>
        <p:origin x="-72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Transfer\Recovered%20HardDrive\My%20Documents\Sheets\QBR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0"/>
          <c:order val="0"/>
          <c:tx>
            <c:strRef>
              <c:f>Composite!$L$1</c:f>
              <c:strCache>
                <c:ptCount val="1"/>
                <c:pt idx="0">
                  <c:v>Pogo 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poly"/>
            <c:order val="6"/>
            <c:dispRSqr val="0"/>
            <c:dispEq val="0"/>
          </c:trendline>
          <c:cat>
            <c:numRef>
              <c:f>Composite!$A$2:$A$138</c:f>
              <c:numCache>
                <c:formatCode>m/d/yyyy</c:formatCode>
                <c:ptCount val="13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</c:numCache>
            </c:numRef>
          </c:cat>
          <c:val>
            <c:numRef>
              <c:f>Composite!$L$2:$L$140</c:f>
              <c:numCache>
                <c:formatCode>General</c:formatCode>
                <c:ptCount val="139"/>
                <c:pt idx="0">
                  <c:v>4964</c:v>
                </c:pt>
                <c:pt idx="1">
                  <c:v>6805</c:v>
                </c:pt>
                <c:pt idx="2">
                  <c:v>7733</c:v>
                </c:pt>
                <c:pt idx="3">
                  <c:v>8378</c:v>
                </c:pt>
                <c:pt idx="4">
                  <c:v>8900</c:v>
                </c:pt>
                <c:pt idx="5">
                  <c:v>10131</c:v>
                </c:pt>
                <c:pt idx="6">
                  <c:v>11785</c:v>
                </c:pt>
                <c:pt idx="7">
                  <c:v>11668</c:v>
                </c:pt>
                <c:pt idx="8">
                  <c:v>12174</c:v>
                </c:pt>
                <c:pt idx="9">
                  <c:v>12210</c:v>
                </c:pt>
                <c:pt idx="10">
                  <c:v>13056</c:v>
                </c:pt>
                <c:pt idx="11">
                  <c:v>17239</c:v>
                </c:pt>
                <c:pt idx="12">
                  <c:v>20240</c:v>
                </c:pt>
                <c:pt idx="13">
                  <c:v>23368</c:v>
                </c:pt>
                <c:pt idx="14">
                  <c:v>24048</c:v>
                </c:pt>
                <c:pt idx="15">
                  <c:v>30912</c:v>
                </c:pt>
                <c:pt idx="16">
                  <c:v>38793</c:v>
                </c:pt>
                <c:pt idx="17">
                  <c:v>45183</c:v>
                </c:pt>
                <c:pt idx="18">
                  <c:v>44337</c:v>
                </c:pt>
                <c:pt idx="19">
                  <c:v>51430</c:v>
                </c:pt>
                <c:pt idx="20">
                  <c:v>54985</c:v>
                </c:pt>
                <c:pt idx="21">
                  <c:v>54856</c:v>
                </c:pt>
                <c:pt idx="22">
                  <c:v>58009</c:v>
                </c:pt>
                <c:pt idx="23">
                  <c:v>63640</c:v>
                </c:pt>
                <c:pt idx="24">
                  <c:v>71874</c:v>
                </c:pt>
                <c:pt idx="25">
                  <c:v>75412</c:v>
                </c:pt>
                <c:pt idx="26">
                  <c:v>78368</c:v>
                </c:pt>
                <c:pt idx="27">
                  <c:v>88853</c:v>
                </c:pt>
                <c:pt idx="28">
                  <c:v>86452</c:v>
                </c:pt>
                <c:pt idx="29">
                  <c:v>85109</c:v>
                </c:pt>
                <c:pt idx="30">
                  <c:v>85881</c:v>
                </c:pt>
                <c:pt idx="31">
                  <c:v>105096</c:v>
                </c:pt>
                <c:pt idx="32">
                  <c:v>111993</c:v>
                </c:pt>
                <c:pt idx="33">
                  <c:v>118291</c:v>
                </c:pt>
                <c:pt idx="34">
                  <c:v>133632</c:v>
                </c:pt>
                <c:pt idx="35">
                  <c:v>140122</c:v>
                </c:pt>
                <c:pt idx="36">
                  <c:v>147984</c:v>
                </c:pt>
                <c:pt idx="37">
                  <c:v>157131</c:v>
                </c:pt>
                <c:pt idx="38">
                  <c:v>169847</c:v>
                </c:pt>
                <c:pt idx="39">
                  <c:v>182090</c:v>
                </c:pt>
                <c:pt idx="40">
                  <c:v>185879</c:v>
                </c:pt>
                <c:pt idx="41">
                  <c:v>178788</c:v>
                </c:pt>
                <c:pt idx="42">
                  <c:v>176056</c:v>
                </c:pt>
                <c:pt idx="43">
                  <c:v>176792</c:v>
                </c:pt>
                <c:pt idx="44">
                  <c:v>179085</c:v>
                </c:pt>
                <c:pt idx="45">
                  <c:v>181320</c:v>
                </c:pt>
                <c:pt idx="46">
                  <c:v>186744</c:v>
                </c:pt>
                <c:pt idx="47">
                  <c:v>195574</c:v>
                </c:pt>
                <c:pt idx="48">
                  <c:v>201269</c:v>
                </c:pt>
                <c:pt idx="49">
                  <c:v>217116</c:v>
                </c:pt>
                <c:pt idx="50">
                  <c:v>225600</c:v>
                </c:pt>
                <c:pt idx="51">
                  <c:v>218115</c:v>
                </c:pt>
                <c:pt idx="52">
                  <c:v>200772</c:v>
                </c:pt>
                <c:pt idx="53">
                  <c:v>195099</c:v>
                </c:pt>
                <c:pt idx="54">
                  <c:v>236277</c:v>
                </c:pt>
                <c:pt idx="55">
                  <c:v>193122</c:v>
                </c:pt>
                <c:pt idx="56">
                  <c:v>200767</c:v>
                </c:pt>
                <c:pt idx="57">
                  <c:v>212060</c:v>
                </c:pt>
                <c:pt idx="58">
                  <c:v>214230</c:v>
                </c:pt>
                <c:pt idx="59">
                  <c:v>237258</c:v>
                </c:pt>
                <c:pt idx="60">
                  <c:v>253006</c:v>
                </c:pt>
                <c:pt idx="61">
                  <c:v>270067</c:v>
                </c:pt>
                <c:pt idx="62">
                  <c:v>263891</c:v>
                </c:pt>
                <c:pt idx="63">
                  <c:v>269482</c:v>
                </c:pt>
                <c:pt idx="64">
                  <c:v>281859</c:v>
                </c:pt>
                <c:pt idx="65">
                  <c:v>271048</c:v>
                </c:pt>
                <c:pt idx="66">
                  <c:v>266387</c:v>
                </c:pt>
                <c:pt idx="67">
                  <c:v>277702</c:v>
                </c:pt>
                <c:pt idx="68">
                  <c:v>290548</c:v>
                </c:pt>
                <c:pt idx="69">
                  <c:v>280559</c:v>
                </c:pt>
                <c:pt idx="70">
                  <c:v>292061</c:v>
                </c:pt>
                <c:pt idx="71">
                  <c:v>296731</c:v>
                </c:pt>
                <c:pt idx="72">
                  <c:v>304294</c:v>
                </c:pt>
                <c:pt idx="73">
                  <c:v>312504</c:v>
                </c:pt>
                <c:pt idx="74">
                  <c:v>308768</c:v>
                </c:pt>
                <c:pt idx="75">
                  <c:v>323462</c:v>
                </c:pt>
                <c:pt idx="76">
                  <c:v>323390</c:v>
                </c:pt>
                <c:pt idx="77">
                  <c:v>305087</c:v>
                </c:pt>
                <c:pt idx="78">
                  <c:v>296656</c:v>
                </c:pt>
                <c:pt idx="79">
                  <c:v>297640</c:v>
                </c:pt>
                <c:pt idx="80">
                  <c:v>310326</c:v>
                </c:pt>
                <c:pt idx="81">
                  <c:v>302646</c:v>
                </c:pt>
                <c:pt idx="82">
                  <c:v>331983</c:v>
                </c:pt>
                <c:pt idx="83">
                  <c:v>313030</c:v>
                </c:pt>
                <c:pt idx="84">
                  <c:v>309749</c:v>
                </c:pt>
                <c:pt idx="85">
                  <c:v>312661</c:v>
                </c:pt>
                <c:pt idx="86">
                  <c:v>307840</c:v>
                </c:pt>
                <c:pt idx="87">
                  <c:v>321590</c:v>
                </c:pt>
                <c:pt idx="88">
                  <c:v>316738</c:v>
                </c:pt>
                <c:pt idx="89">
                  <c:v>306439</c:v>
                </c:pt>
                <c:pt idx="90">
                  <c:v>317775</c:v>
                </c:pt>
                <c:pt idx="91">
                  <c:v>326921</c:v>
                </c:pt>
                <c:pt idx="92">
                  <c:v>361608</c:v>
                </c:pt>
                <c:pt idx="93">
                  <c:v>346620</c:v>
                </c:pt>
                <c:pt idx="94">
                  <c:v>354989</c:v>
                </c:pt>
                <c:pt idx="95">
                  <c:v>335669</c:v>
                </c:pt>
                <c:pt idx="96">
                  <c:v>318668</c:v>
                </c:pt>
                <c:pt idx="97">
                  <c:v>394909</c:v>
                </c:pt>
                <c:pt idx="98">
                  <c:v>326060</c:v>
                </c:pt>
                <c:pt idx="99">
                  <c:v>370000</c:v>
                </c:pt>
                <c:pt idx="100">
                  <c:v>350000</c:v>
                </c:pt>
                <c:pt idx="101">
                  <c:v>323559</c:v>
                </c:pt>
                <c:pt idx="102">
                  <c:v>336037</c:v>
                </c:pt>
                <c:pt idx="103">
                  <c:v>364203</c:v>
                </c:pt>
                <c:pt idx="104">
                  <c:v>354142</c:v>
                </c:pt>
                <c:pt idx="105">
                  <c:v>353959</c:v>
                </c:pt>
                <c:pt idx="106">
                  <c:v>358208</c:v>
                </c:pt>
                <c:pt idx="107">
                  <c:v>365953</c:v>
                </c:pt>
                <c:pt idx="108">
                  <c:v>354147</c:v>
                </c:pt>
                <c:pt idx="109">
                  <c:v>375944</c:v>
                </c:pt>
                <c:pt idx="110">
                  <c:v>394833</c:v>
                </c:pt>
                <c:pt idx="111">
                  <c:v>366327</c:v>
                </c:pt>
                <c:pt idx="112">
                  <c:v>387089</c:v>
                </c:pt>
                <c:pt idx="113">
                  <c:v>382827</c:v>
                </c:pt>
                <c:pt idx="114">
                  <c:v>359699</c:v>
                </c:pt>
                <c:pt idx="115">
                  <c:v>400000</c:v>
                </c:pt>
                <c:pt idx="116">
                  <c:v>396686</c:v>
                </c:pt>
                <c:pt idx="117">
                  <c:v>392362</c:v>
                </c:pt>
                <c:pt idx="118">
                  <c:v>391854</c:v>
                </c:pt>
                <c:pt idx="119">
                  <c:v>386827</c:v>
                </c:pt>
                <c:pt idx="120">
                  <c:v>367226</c:v>
                </c:pt>
                <c:pt idx="121">
                  <c:v>400648</c:v>
                </c:pt>
                <c:pt idx="122">
                  <c:v>388334</c:v>
                </c:pt>
                <c:pt idx="123">
                  <c:v>389012.1</c:v>
                </c:pt>
                <c:pt idx="124">
                  <c:v>381000</c:v>
                </c:pt>
                <c:pt idx="125">
                  <c:v>381000</c:v>
                </c:pt>
                <c:pt idx="126">
                  <c:v>381436</c:v>
                </c:pt>
                <c:pt idx="127">
                  <c:v>366172</c:v>
                </c:pt>
                <c:pt idx="128">
                  <c:v>376423</c:v>
                </c:pt>
                <c:pt idx="129">
                  <c:v>388318</c:v>
                </c:pt>
                <c:pt idx="130">
                  <c:v>376817</c:v>
                </c:pt>
                <c:pt idx="131">
                  <c:v>373966</c:v>
                </c:pt>
                <c:pt idx="132">
                  <c:v>345696</c:v>
                </c:pt>
                <c:pt idx="133">
                  <c:v>333183</c:v>
                </c:pt>
                <c:pt idx="134">
                  <c:v>349484</c:v>
                </c:pt>
                <c:pt idx="135">
                  <c:v>319712</c:v>
                </c:pt>
                <c:pt idx="136">
                  <c:v>325895</c:v>
                </c:pt>
                <c:pt idx="137">
                  <c:v>310214</c:v>
                </c:pt>
                <c:pt idx="138">
                  <c:v>294002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08672"/>
        <c:axId val="77310208"/>
      </c:lineChart>
      <c:dateAx>
        <c:axId val="7730867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77310208"/>
        <c:crosses val="autoZero"/>
        <c:auto val="1"/>
        <c:lblOffset val="100"/>
        <c:baseTimeUnit val="months"/>
      </c:dateAx>
      <c:valAx>
        <c:axId val="7731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08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8027648366870807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339328"/>
        <c:axId val="82340864"/>
      </c:barChart>
      <c:catAx>
        <c:axId val="8233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340864"/>
        <c:crosses val="autoZero"/>
        <c:auto val="1"/>
        <c:lblAlgn val="ctr"/>
        <c:lblOffset val="100"/>
        <c:noMultiLvlLbl val="0"/>
      </c:catAx>
      <c:valAx>
        <c:axId val="823408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33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2.7322652376786234E-2"/>
          <c:w val="0.70002547758453271"/>
          <c:h val="0.813103492271799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364672"/>
        <c:axId val="82374656"/>
      </c:barChart>
      <c:catAx>
        <c:axId val="8236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374656"/>
        <c:crosses val="autoZero"/>
        <c:auto val="1"/>
        <c:lblAlgn val="ctr"/>
        <c:lblOffset val="100"/>
        <c:noMultiLvlLbl val="0"/>
      </c:catAx>
      <c:valAx>
        <c:axId val="8237465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36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Sheet2!$A$1:$A$29</c:f>
              <c:strCache>
                <c:ptCount val="29"/>
                <c:pt idx="0">
                  <c:v>Facebook</c:v>
                </c:pt>
                <c:pt idx="1">
                  <c:v>Qzone</c:v>
                </c:pt>
                <c:pt idx="2">
                  <c:v>Habbo</c:v>
                </c:pt>
                <c:pt idx="3">
                  <c:v>Twitter</c:v>
                </c:pt>
                <c:pt idx="4">
                  <c:v>Renren</c:v>
                </c:pt>
                <c:pt idx="5">
                  <c:v>Windows Live Spaces</c:v>
                </c:pt>
                <c:pt idx="6">
                  <c:v>Bebo</c:v>
                </c:pt>
                <c:pt idx="7">
                  <c:v>Vkontakte</c:v>
                </c:pt>
                <c:pt idx="8">
                  <c:v>Tagged</c:v>
                </c:pt>
                <c:pt idx="9">
                  <c:v>Orkut</c:v>
                </c:pt>
                <c:pt idx="10">
                  <c:v>LinkedIn</c:v>
                </c:pt>
                <c:pt idx="11">
                  <c:v>Myspace</c:v>
                </c:pt>
                <c:pt idx="12">
                  <c:v>Friendster</c:v>
                </c:pt>
                <c:pt idx="13">
                  <c:v>Badoo</c:v>
                </c:pt>
                <c:pt idx="14">
                  <c:v>hi5</c:v>
                </c:pt>
                <c:pt idx="15">
                  <c:v>MAIL.RU</c:v>
                </c:pt>
                <c:pt idx="16">
                  <c:v>Netlog</c:v>
                </c:pt>
                <c:pt idx="17">
                  <c:v>Flixster</c:v>
                </c:pt>
                <c:pt idx="18">
                  <c:v>MyLife</c:v>
                </c:pt>
                <c:pt idx="19">
                  <c:v>Classmates.com</c:v>
                </c:pt>
                <c:pt idx="20">
                  <c:v>douban</c:v>
                </c:pt>
                <c:pt idx="21">
                  <c:v>Odnoklassniki</c:v>
                </c:pt>
                <c:pt idx="22">
                  <c:v>Viadeo</c:v>
                </c:pt>
                <c:pt idx="23">
                  <c:v>Flickr</c:v>
                </c:pt>
                <c:pt idx="24">
                  <c:v>WeeWorld</c:v>
                </c:pt>
                <c:pt idx="25">
                  <c:v>Last.fm</c:v>
                </c:pt>
                <c:pt idx="26">
                  <c:v>MyHeritage</c:v>
                </c:pt>
                <c:pt idx="27">
                  <c:v>Xanga</c:v>
                </c:pt>
                <c:pt idx="28">
                  <c:v>Google+</c:v>
                </c:pt>
              </c:strCache>
            </c:strRef>
          </c:cat>
          <c:val>
            <c:numRef>
              <c:f>Sheet2!$B$1:$B$29</c:f>
              <c:numCache>
                <c:formatCode>_(* #,##0_);_(* \(#,##0\);_(* "-"??_);_(@_)</c:formatCode>
                <c:ptCount val="29"/>
                <c:pt idx="0">
                  <c:v>728000000</c:v>
                </c:pt>
                <c:pt idx="1">
                  <c:v>480000000</c:v>
                </c:pt>
                <c:pt idx="2">
                  <c:v>200000000</c:v>
                </c:pt>
                <c:pt idx="3">
                  <c:v>175000000</c:v>
                </c:pt>
                <c:pt idx="4">
                  <c:v>160000000</c:v>
                </c:pt>
                <c:pt idx="5">
                  <c:v>120000000</c:v>
                </c:pt>
                <c:pt idx="6">
                  <c:v>117000000</c:v>
                </c:pt>
                <c:pt idx="7">
                  <c:v>110578500</c:v>
                </c:pt>
                <c:pt idx="8">
                  <c:v>100000000</c:v>
                </c:pt>
                <c:pt idx="9">
                  <c:v>100000000</c:v>
                </c:pt>
                <c:pt idx="10">
                  <c:v>100000000</c:v>
                </c:pt>
                <c:pt idx="11">
                  <c:v>100000000</c:v>
                </c:pt>
                <c:pt idx="12">
                  <c:v>90000000</c:v>
                </c:pt>
                <c:pt idx="13">
                  <c:v>86000000</c:v>
                </c:pt>
                <c:pt idx="14">
                  <c:v>80000000</c:v>
                </c:pt>
                <c:pt idx="15">
                  <c:v>75000000</c:v>
                </c:pt>
                <c:pt idx="16">
                  <c:v>70000000</c:v>
                </c:pt>
                <c:pt idx="17">
                  <c:v>63000000</c:v>
                </c:pt>
                <c:pt idx="18">
                  <c:v>51000000</c:v>
                </c:pt>
                <c:pt idx="19">
                  <c:v>50000000</c:v>
                </c:pt>
                <c:pt idx="20">
                  <c:v>46850000</c:v>
                </c:pt>
                <c:pt idx="21">
                  <c:v>45000000</c:v>
                </c:pt>
                <c:pt idx="22">
                  <c:v>35000000</c:v>
                </c:pt>
                <c:pt idx="23">
                  <c:v>32000000</c:v>
                </c:pt>
                <c:pt idx="24">
                  <c:v>30000000</c:v>
                </c:pt>
                <c:pt idx="25">
                  <c:v>30000000</c:v>
                </c:pt>
                <c:pt idx="26">
                  <c:v>30000000</c:v>
                </c:pt>
                <c:pt idx="27">
                  <c:v>27000000</c:v>
                </c:pt>
                <c:pt idx="28">
                  <c:v>25000000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78802304"/>
        <c:axId val="78804096"/>
      </c:barChart>
      <c:catAx>
        <c:axId val="78802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78804096"/>
        <c:crosses val="autoZero"/>
        <c:auto val="1"/>
        <c:lblAlgn val="ctr"/>
        <c:lblOffset val="100"/>
        <c:noMultiLvlLbl val="0"/>
      </c:catAx>
      <c:valAx>
        <c:axId val="78804096"/>
        <c:scaling>
          <c:orientation val="minMax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78802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5920128"/>
        <c:axId val="75921664"/>
      </c:barChart>
      <c:catAx>
        <c:axId val="7592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  <a:cs typeface="Arial" pitchFamily="34" charset="0"/>
              </a:defRPr>
            </a:pPr>
            <a:endParaRPr lang="en-US"/>
          </a:p>
        </c:txPr>
        <c:crossAx val="75921664"/>
        <c:crosses val="autoZero"/>
        <c:auto val="1"/>
        <c:lblAlgn val="ctr"/>
        <c:lblOffset val="100"/>
        <c:noMultiLvlLbl val="0"/>
      </c:catAx>
      <c:valAx>
        <c:axId val="759216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920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077952"/>
        <c:axId val="82083840"/>
      </c:barChart>
      <c:catAx>
        <c:axId val="8207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2083840"/>
        <c:crosses val="autoZero"/>
        <c:auto val="1"/>
        <c:lblAlgn val="ctr"/>
        <c:lblOffset val="100"/>
        <c:noMultiLvlLbl val="0"/>
      </c:catAx>
      <c:valAx>
        <c:axId val="820838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20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141184"/>
        <c:axId val="82142720"/>
      </c:barChart>
      <c:catAx>
        <c:axId val="8214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82142720"/>
        <c:crosses val="autoZero"/>
        <c:auto val="1"/>
        <c:lblAlgn val="ctr"/>
        <c:lblOffset val="100"/>
        <c:noMultiLvlLbl val="0"/>
      </c:catAx>
      <c:valAx>
        <c:axId val="821427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141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8122241646969972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200064"/>
        <c:axId val="82201600"/>
      </c:barChart>
      <c:catAx>
        <c:axId val="82200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201600"/>
        <c:crosses val="autoZero"/>
        <c:auto val="1"/>
        <c:lblAlgn val="ctr"/>
        <c:lblOffset val="100"/>
        <c:noMultiLvlLbl val="0"/>
      </c:catAx>
      <c:valAx>
        <c:axId val="822016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20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214288289894"/>
          <c:y val="2.8355841247478395E-2"/>
          <c:w val="0.80690666537134159"/>
          <c:h val="0.8053959454124007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217216"/>
        <c:axId val="82223104"/>
      </c:barChart>
      <c:catAx>
        <c:axId val="8221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223104"/>
        <c:crosses val="autoZero"/>
        <c:auto val="1"/>
        <c:lblAlgn val="ctr"/>
        <c:lblOffset val="100"/>
        <c:noMultiLvlLbl val="0"/>
      </c:catAx>
      <c:valAx>
        <c:axId val="822231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217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2.9637467191601048E-2"/>
          <c:w val="0.815139854132229"/>
          <c:h val="0.7919154636920384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234368"/>
        <c:axId val="82244352"/>
      </c:barChart>
      <c:catAx>
        <c:axId val="8223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244352"/>
        <c:crosses val="autoZero"/>
        <c:auto val="1"/>
        <c:lblAlgn val="ctr"/>
        <c:lblOffset val="100"/>
        <c:noMultiLvlLbl val="0"/>
      </c:catAx>
      <c:valAx>
        <c:axId val="8224435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23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2326272"/>
        <c:axId val="82327808"/>
      </c:barChart>
      <c:catAx>
        <c:axId val="82326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2327808"/>
        <c:crosses val="autoZero"/>
        <c:auto val="1"/>
        <c:lblAlgn val="ctr"/>
        <c:lblOffset val="100"/>
        <c:noMultiLvlLbl val="0"/>
      </c:catAx>
      <c:valAx>
        <c:axId val="823278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232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DBC-146E-420B-9FBA-6DC6DB3E9C0A}" type="datetimeFigureOut">
              <a:rPr lang="en-US" smtClean="0"/>
              <a:t>8/24/2011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acebook.com/photo_search.php?oid=167266103810&amp;view=user#/group.php?v=wall&amp;gid=16726610381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go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hoto_search.php?oid=167266103810&amp;view=user#/group.php?v=wall&amp;gid=167266103810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://go.microsoft.com/fwlink/?LinkId=18618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7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://upload.wikimedia.org/wikipedia/commons/e/ed/Ideal_feedback_model.svg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18618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go.microsoft.com/fwlink/?LinkId=186191" TargetMode="Externa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038600"/>
            <a:ext cx="3775587" cy="860425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Nick Berry</a:t>
            </a:r>
            <a:endParaRPr lang="en-US" sz="600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43325"/>
            <a:ext cx="567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/>
              </a:rPr>
              <a:t>All logos and trademarks in this presentation are property of their respective owners.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190256" y="152400"/>
            <a:ext cx="6972544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Making Money in Social Gaming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52400" y="4823936"/>
            <a:ext cx="1699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 smtClean="0">
                <a:solidFill>
                  <a:srgbClr val="FF0000"/>
                </a:solidFill>
              </a:rPr>
              <a:t>M.Eng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err="1" smtClean="0">
                <a:solidFill>
                  <a:srgbClr val="FF0000"/>
                </a:solidFill>
              </a:rPr>
              <a:t>ARAeS</a:t>
            </a:r>
            <a:r>
              <a:rPr lang="en-US" sz="1400" i="1" dirty="0" smtClean="0">
                <a:solidFill>
                  <a:srgbClr val="FF0000"/>
                </a:solidFill>
              </a:rPr>
              <a:t>, CIPP</a:t>
            </a:r>
            <a:br>
              <a:rPr lang="en-US" sz="1400" i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President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086600" cy="14478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Social Networks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45720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</a:t>
            </a:r>
            <a:r>
              <a:rPr lang="en-US" dirty="0" err="1" smtClean="0"/>
              <a:t>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Social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" y="1135744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“But they’re not social!”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game played on a Social Network”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5430" y="1451427"/>
            <a:ext cx="422547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9486" y="2902868"/>
            <a:ext cx="2670628" cy="464457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7943" y="2898445"/>
            <a:ext cx="1074057" cy="464458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78370" y="3864181"/>
            <a:ext cx="3532935" cy="714300"/>
            <a:chOff x="1378370" y="4154461"/>
            <a:chExt cx="3532935" cy="714300"/>
          </a:xfrm>
        </p:grpSpPr>
        <p:sp>
          <p:nvSpPr>
            <p:cNvPr id="12" name="Right Arrow 11"/>
            <p:cNvSpPr/>
            <p:nvPr/>
          </p:nvSpPr>
          <p:spPr>
            <a:xfrm rot="2544896">
              <a:off x="1378370" y="4154461"/>
              <a:ext cx="1325621" cy="36208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0286" y="4499429"/>
              <a:ext cx="2081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 what is a game?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96114" y="2273843"/>
            <a:ext cx="81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1038" y="2298449"/>
            <a:ext cx="81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39" y="1611086"/>
            <a:ext cx="492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(After all, “Casual G</a:t>
            </a:r>
            <a:r>
              <a:rPr lang="en-US" dirty="0" smtClean="0"/>
              <a:t>ames </a:t>
            </a:r>
            <a:r>
              <a:rPr lang="en-US" dirty="0"/>
              <a:t>are not casual” </a:t>
            </a:r>
            <a:r>
              <a:rPr lang="en-US" dirty="0" smtClean="0"/>
              <a:t>either!)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84799" y="3959868"/>
            <a:ext cx="29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Not Work!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35" y="5192260"/>
            <a:ext cx="82425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“Any non-obligatory activity that is performed for </a:t>
            </a:r>
            <a:r>
              <a:rPr lang="en-US" sz="2800" dirty="0" smtClean="0"/>
              <a:t>fun!”</a:t>
            </a:r>
            <a:endParaRPr lang="en-US" sz="2800" dirty="0"/>
          </a:p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28573" y="4667754"/>
            <a:ext cx="0" cy="422908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4" grpId="0"/>
      <p:bldP spid="15" grpId="0"/>
      <p:bldP spid="17" grpId="0"/>
      <p:bldP spid="18" grpId="0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293916"/>
            <a:ext cx="8229600" cy="1389741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A Social Game is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058" y="1769852"/>
            <a:ext cx="82441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/>
              <a:t>… any non-obligatory activity that is performed, for fun, on a Social Network</a:t>
            </a:r>
          </a:p>
          <a:p>
            <a:pPr algn="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3999" y="2002971"/>
            <a:ext cx="4746171" cy="72571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2628" y="3801177"/>
            <a:ext cx="2264229" cy="68943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7" y="4708318"/>
            <a:ext cx="5000173" cy="7200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38200"/>
          </a:xfrm>
        </p:spPr>
        <p:txBody>
          <a:bodyPr/>
          <a:lstStyle/>
          <a:p>
            <a:r>
              <a:rPr lang="en-US" dirty="0" smtClean="0"/>
              <a:t>Why are Social Games so Popular?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6" y="603711"/>
            <a:ext cx="374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non-obligatory activity that is performed for </a:t>
            </a:r>
            <a:r>
              <a:rPr lang="en-US" sz="2400" dirty="0" smtClean="0"/>
              <a:t>fun.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47891" y="603711"/>
            <a:ext cx="5086399" cy="830997"/>
            <a:chOff x="3947891" y="819611"/>
            <a:chExt cx="5086399" cy="830997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3947891" y="1054062"/>
              <a:ext cx="928917" cy="36208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3491" y="819611"/>
              <a:ext cx="386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Certainly describes many of the “Activities” on Facebook!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632534" y="-2439519"/>
            <a:ext cx="3918858" cy="3963127"/>
            <a:chOff x="2510966" y="1781234"/>
            <a:chExt cx="3918858" cy="3963127"/>
          </a:xfrm>
        </p:grpSpPr>
        <p:sp>
          <p:nvSpPr>
            <p:cNvPr id="11" name="Pie 10"/>
            <p:cNvSpPr/>
            <p:nvPr/>
          </p:nvSpPr>
          <p:spPr>
            <a:xfrm>
              <a:off x="2510966" y="1781234"/>
              <a:ext cx="3918858" cy="3963127"/>
            </a:xfrm>
            <a:prstGeom prst="pie">
              <a:avLst>
                <a:gd name="adj1" fmla="val 8451544"/>
                <a:gd name="adj2" fmla="val 162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194" y="3199618"/>
              <a:ext cx="1584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Discoverability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7341" y="-2439520"/>
            <a:ext cx="3918858" cy="3963127"/>
            <a:chOff x="2510966" y="1781234"/>
            <a:chExt cx="3918858" cy="3963127"/>
          </a:xfrm>
        </p:grpSpPr>
        <p:sp>
          <p:nvSpPr>
            <p:cNvPr id="12" name="Pie 11"/>
            <p:cNvSpPr/>
            <p:nvPr/>
          </p:nvSpPr>
          <p:spPr>
            <a:xfrm>
              <a:off x="2510966" y="1781234"/>
              <a:ext cx="3918858" cy="3963127"/>
            </a:xfrm>
            <a:prstGeom prst="pie">
              <a:avLst>
                <a:gd name="adj1" fmla="val 16185860"/>
                <a:gd name="adj2" fmla="val 197908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8115" y="3205311"/>
              <a:ext cx="135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Accessibility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0966" y="6657771"/>
            <a:ext cx="3918858" cy="3963127"/>
            <a:chOff x="2510966" y="1781233"/>
            <a:chExt cx="3918858" cy="3963127"/>
          </a:xfrm>
        </p:grpSpPr>
        <p:sp>
          <p:nvSpPr>
            <p:cNvPr id="13" name="Pie 12"/>
            <p:cNvSpPr/>
            <p:nvPr/>
          </p:nvSpPr>
          <p:spPr>
            <a:xfrm>
              <a:off x="2510966" y="1781233"/>
              <a:ext cx="3918858" cy="3963127"/>
            </a:xfrm>
            <a:prstGeom prst="pie">
              <a:avLst>
                <a:gd name="adj1" fmla="val 1965481"/>
                <a:gd name="adj2" fmla="val 856178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2094" y="4643789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Camaraderie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561" y="2926937"/>
            <a:ext cx="19799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Facebook has exposed people to copious quantities of non-essential activities and provided easy channels to announce participation in these entertainments to others.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6637" y="1881098"/>
            <a:ext cx="19799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In no more than a couple of </a:t>
            </a:r>
            <a:r>
              <a:rPr lang="en-US" sz="1100" dirty="0" smtClean="0"/>
              <a:t>clicks, exposed </a:t>
            </a:r>
            <a:r>
              <a:rPr lang="en-US" sz="1100" dirty="0"/>
              <a:t>users can be having fun, and jumping on the latest bandwagon of distraction.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6100" y="4851400"/>
            <a:ext cx="3503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Whilst social could </a:t>
            </a:r>
            <a:r>
              <a:rPr lang="en-US" sz="1100" dirty="0"/>
              <a:t>be considered a </a:t>
            </a:r>
            <a:r>
              <a:rPr lang="en-US" sz="1100" dirty="0" smtClean="0"/>
              <a:t>poor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en-US" sz="1100" dirty="0"/>
              <a:t>adjective to describe games when many </a:t>
            </a:r>
            <a:r>
              <a:rPr lang="en-US" sz="1100" dirty="0" smtClean="0"/>
              <a:t>games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en-US" sz="1100" dirty="0"/>
              <a:t>are solo activities, these activities do earn </a:t>
            </a:r>
            <a:r>
              <a:rPr lang="en-US" sz="1100" dirty="0" smtClean="0"/>
              <a:t>it </a:t>
            </a:r>
            <a:r>
              <a:rPr lang="en-US" sz="1100" dirty="0"/>
              <a:t>the moniker social because they offer a </a:t>
            </a:r>
            <a:r>
              <a:rPr lang="en-US" sz="1100" i="1" dirty="0"/>
              <a:t>shared experience</a:t>
            </a:r>
            <a:r>
              <a:rPr lang="en-US" sz="1100" dirty="0"/>
              <a:t>. Albeit asynchronously, all the people who have enjoyed the same activity have been down the same path.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4240" y="5227694"/>
            <a:ext cx="176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Curiosity, Invitation, Peer Pressure, Challenge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7175" y="1638997"/>
            <a:ext cx="17648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Players broadcast their indulgences, performances and achievements (both actively and passively).</a:t>
            </a:r>
          </a:p>
        </p:txBody>
      </p:sp>
      <p:sp>
        <p:nvSpPr>
          <p:cNvPr id="29" name="Circular Arrow 28"/>
          <p:cNvSpPr/>
          <p:nvPr/>
        </p:nvSpPr>
        <p:spPr>
          <a:xfrm rot="2318125">
            <a:off x="2126348" y="12764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9601767">
            <a:off x="2139048" y="13653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751110">
            <a:off x="2062848" y="12891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56042 0.597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3 L -0.57968 0.5974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00139 -0.728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oin UniSA Study Abroad Facebook Gro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057400" cy="7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1672" y="4234934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how big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genetics.com/blog/august12011/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52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057400" cy="78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how big is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1" name="Picture 3" descr="C:\Users\Nick\AppData\Local\Microsoft\Windows\Temporary Internet Files\Content.IE5\FDGFFKZB\MC9102163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4140" cy="34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250127"/>
            <a:ext cx="32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6.8 billion people on the planet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6699" y="2514600"/>
            <a:ext cx="437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 billion people connected to the internet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8321" y="3721948"/>
            <a:ext cx="422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728 million registered </a:t>
            </a:r>
            <a:r>
              <a:rPr lang="en-US" dirty="0" err="1" smtClean="0"/>
              <a:t>facebook</a:t>
            </a:r>
            <a:r>
              <a:rPr lang="en-US" dirty="0" smtClean="0"/>
              <a:t> accounts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825" y="5405735"/>
            <a:ext cx="868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36% of the connected World already has a Facebook account!</a:t>
            </a: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 rot="17743629">
            <a:off x="533400" y="1600200"/>
            <a:ext cx="3454140" cy="3454140"/>
          </a:xfrm>
          <a:prstGeom prst="pie">
            <a:avLst>
              <a:gd name="adj1" fmla="val 0"/>
              <a:gd name="adj2" fmla="val 7731263"/>
            </a:avLst>
          </a:prstGeom>
          <a:solidFill>
            <a:srgbClr val="0070C0">
              <a:alpha val="2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71" y="3189397"/>
            <a:ext cx="1043972" cy="40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382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facebook</a:t>
            </a:r>
            <a:r>
              <a:rPr lang="en-US" dirty="0" smtClean="0"/>
              <a:t> were a country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133600"/>
            <a:ext cx="4038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#1	China</a:t>
            </a:r>
          </a:p>
          <a:p>
            <a:pPr marL="0" indent="0">
              <a:buNone/>
            </a:pPr>
            <a:r>
              <a:rPr lang="en-US" dirty="0" smtClean="0"/>
              <a:t>#2	India</a:t>
            </a:r>
          </a:p>
          <a:p>
            <a:pPr marL="0" indent="0">
              <a:buNone/>
            </a:pPr>
            <a:r>
              <a:rPr lang="en-US" dirty="0" smtClean="0"/>
              <a:t>#3	</a:t>
            </a:r>
            <a:r>
              <a:rPr lang="en-US" dirty="0" err="1" smtClean="0">
                <a:solidFill>
                  <a:srgbClr val="0070C0"/>
                </a:solidFill>
              </a:rPr>
              <a:t>facebook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4196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it would the 3</a:t>
            </a:r>
            <a:r>
              <a:rPr lang="en-US" baseline="30000" dirty="0" smtClean="0"/>
              <a:t>rd</a:t>
            </a:r>
            <a:r>
              <a:rPr lang="en-US" dirty="0" smtClean="0"/>
              <a:t> largest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popular Windows application of all time?</a:t>
            </a:r>
            <a:endParaRPr lang="en-US" dirty="0"/>
          </a:p>
        </p:txBody>
      </p:sp>
      <p:pic>
        <p:nvPicPr>
          <p:cNvPr id="6146" name="Picture 2" descr="http://www.bruceongames.com/wp-content/uploads/2008/07/solitaire-for-wind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80474"/>
            <a:ext cx="4343400" cy="32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Effect of </a:t>
            </a:r>
            <a:r>
              <a:rPr lang="en-US" sz="2400" dirty="0" err="1" smtClean="0">
                <a:solidFill>
                  <a:srgbClr val="FFC000"/>
                </a:solidFill>
              </a:rPr>
              <a:t>facebook</a:t>
            </a:r>
            <a:r>
              <a:rPr lang="en-US" sz="2400" dirty="0" smtClean="0">
                <a:solidFill>
                  <a:srgbClr val="FFC000"/>
                </a:solidFill>
              </a:rPr>
              <a:t> on traditional Casual Gaming web sites</a:t>
            </a:r>
            <a:endParaRPr lang="en-US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80524"/>
              </p:ext>
            </p:extLst>
          </p:nvPr>
        </p:nvGraphicFramePr>
        <p:xfrm>
          <a:off x="0" y="6858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Play card games, board games, bingo, trivia games, arcade games, puzzle games, and word games for FREE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73022"/>
            <a:ext cx="1295400" cy="3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" y="457200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Population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courtesy of 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6310312"/>
            <a:ext cx="60483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54" y="2503903"/>
            <a:ext cx="688967" cy="3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087922"/>
            <a:ext cx="2256775" cy="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3041" y="217168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Biography – Nick Berry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42" y="55331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160" y="55331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5331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5533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7762" y="4876800"/>
            <a:ext cx="2439118" cy="656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7535" y="3429000"/>
            <a:ext cx="370864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36175" y="2514600"/>
            <a:ext cx="1197893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blog.abodit.com/wp-content/uploads/2010/05/AutoRoutePlusPack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" y="3967923"/>
            <a:ext cx="993539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8023355" y="1219200"/>
            <a:ext cx="48922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t3.gstatic.com/images?q=tbn:ANd9GcS0NdMkWg5y6PahlKiJ7J0A5-NmNav31Oczn-xaJ1v3lXS3guh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53042" y="1388110"/>
            <a:ext cx="316452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thealmightyguru.com/Games/Images/Link-Z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75" y="383457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ck\Desktop\DGlogo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51" y="885408"/>
            <a:ext cx="1737922" cy="3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file.ak.fbcdn.net/hprofile-ak-snc4/188152_57754603566_61976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34" y="3138264"/>
            <a:ext cx="654155" cy="5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5442"/>
            <a:ext cx="663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Worldwide Registrations – Social Networks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506124"/>
              </p:ext>
            </p:extLst>
          </p:nvPr>
        </p:nvGraphicFramePr>
        <p:xfrm>
          <a:off x="0" y="528182"/>
          <a:ext cx="91440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9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"/>
                                        <p:tgtEl>
                                          <p:spTgt spid="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"/>
                                        <p:tgtEl>
                                          <p:spTgt spid="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"/>
                                        <p:tgtEl>
                                          <p:spTgt spid="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"/>
                                        <p:tgtEl>
                                          <p:spTgt spid="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gaming is big business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7646" y="1053698"/>
            <a:ext cx="4800600" cy="1239217"/>
            <a:chOff x="560716" y="1373270"/>
            <a:chExt cx="4800600" cy="1239217"/>
          </a:xfrm>
        </p:grpSpPr>
        <p:sp>
          <p:nvSpPr>
            <p:cNvPr id="4" name="Rectangle 3"/>
            <p:cNvSpPr/>
            <p:nvPr/>
          </p:nvSpPr>
          <p:spPr>
            <a:xfrm>
              <a:off x="560716" y="1966156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“Disney </a:t>
              </a:r>
              <a:r>
                <a:rPr lang="en-US" dirty="0"/>
                <a:t>Buys </a:t>
              </a:r>
              <a:r>
                <a:rPr lang="en-US" dirty="0" err="1"/>
                <a:t>Playdom</a:t>
              </a:r>
              <a:r>
                <a:rPr lang="en-US" dirty="0"/>
                <a:t> in $763 Million Deal, Becoming Hollywood Leader in Social </a:t>
              </a:r>
              <a:r>
                <a:rPr lang="en-US" dirty="0" smtClean="0"/>
                <a:t>Games”</a:t>
              </a:r>
              <a:endParaRPr lang="en-US" dirty="0">
                <a:effectLst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5" y="1373270"/>
              <a:ext cx="3705225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929051" y="2496234"/>
            <a:ext cx="4800600" cy="1141631"/>
            <a:chOff x="3835879" y="3048000"/>
            <a:chExt cx="4800600" cy="1141631"/>
          </a:xfrm>
        </p:grpSpPr>
        <p:sp>
          <p:nvSpPr>
            <p:cNvPr id="10" name="Rectangle 9"/>
            <p:cNvSpPr/>
            <p:nvPr/>
          </p:nvSpPr>
          <p:spPr>
            <a:xfrm>
              <a:off x="3835879" y="3543300"/>
              <a:ext cx="48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“Not </a:t>
              </a:r>
              <a:r>
                <a:rPr lang="en-US" dirty="0"/>
                <a:t>Playing Around. EA Buys </a:t>
              </a:r>
              <a:r>
                <a:rPr lang="en-US" dirty="0" err="1"/>
                <a:t>Playfish</a:t>
              </a:r>
              <a:r>
                <a:rPr lang="en-US" dirty="0"/>
                <a:t> For $300 Million, Plus a $100 Million </a:t>
              </a:r>
              <a:r>
                <a:rPr lang="en-US" dirty="0" err="1"/>
                <a:t>Earnout</a:t>
              </a:r>
              <a:r>
                <a:rPr lang="en-US" dirty="0" smtClean="0"/>
                <a:t>.”</a:t>
              </a:r>
              <a:endParaRPr lang="en-US" dirty="0">
                <a:effectLst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54" y="3048000"/>
              <a:ext cx="238125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57200" y="4164923"/>
            <a:ext cx="4876800" cy="924464"/>
            <a:chOff x="675016" y="4674867"/>
            <a:chExt cx="4634161" cy="924464"/>
          </a:xfrm>
        </p:grpSpPr>
        <p:sp>
          <p:nvSpPr>
            <p:cNvPr id="9" name="Rectangle 8"/>
            <p:cNvSpPr/>
            <p:nvPr/>
          </p:nvSpPr>
          <p:spPr>
            <a:xfrm>
              <a:off x="675016" y="4953000"/>
              <a:ext cx="46341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“</a:t>
              </a:r>
              <a:r>
                <a:rPr lang="en-US" dirty="0" err="1" smtClean="0"/>
                <a:t>Zynga</a:t>
              </a:r>
              <a:r>
                <a:rPr lang="en-US" dirty="0" smtClean="0"/>
                <a:t> </a:t>
              </a:r>
              <a:r>
                <a:rPr lang="en-US" dirty="0"/>
                <a:t>Issues Shares </a:t>
              </a:r>
              <a:r>
                <a:rPr lang="en-US" dirty="0" smtClean="0"/>
                <a:t>at a $20 </a:t>
              </a:r>
              <a:r>
                <a:rPr lang="en-US" dirty="0"/>
                <a:t>Billion </a:t>
              </a:r>
              <a:r>
                <a:rPr lang="en-US" dirty="0" smtClean="0"/>
                <a:t>Valuation”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566" y="4674867"/>
              <a:ext cx="1866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3835879" y="550699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EA Buys </a:t>
            </a:r>
            <a:r>
              <a:rPr lang="en-US" b="1" dirty="0" err="1"/>
              <a:t>PopCap</a:t>
            </a:r>
            <a:r>
              <a:rPr lang="en-US" b="1" dirty="0"/>
              <a:t> Games For As Much As $1.3B</a:t>
            </a:r>
            <a:endParaRPr lang="en-US" dirty="0">
              <a:effectLst/>
            </a:endParaRPr>
          </a:p>
        </p:txBody>
      </p:sp>
      <p:pic>
        <p:nvPicPr>
          <p:cNvPr id="2050" name="Picture 2" descr="http://t0.gstatic.com/images?q=tbn:ANd9GcRkJtPOFlVg_tN30R9T1rXeIL6I19PZ_55mmafE0ZyoAlUJs0pS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63" y="4540222"/>
            <a:ext cx="966776" cy="9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err="1" smtClean="0"/>
              <a:t>facebook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720331"/>
            <a:ext cx="6096000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Peaked at 84 </a:t>
            </a:r>
            <a:r>
              <a:rPr lang="en-US" sz="1800" dirty="0" smtClean="0"/>
              <a:t>MM</a:t>
            </a:r>
            <a:r>
              <a:rPr lang="en-US" sz="2400" dirty="0" smtClean="0"/>
              <a:t> </a:t>
            </a:r>
            <a:r>
              <a:rPr lang="en-US" sz="2400" i="1" dirty="0" smtClean="0"/>
              <a:t>Monthly Active Users</a:t>
            </a:r>
            <a:r>
              <a:rPr lang="en-US" sz="2400" dirty="0" smtClean="0"/>
              <a:t> (MAU).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32 </a:t>
            </a:r>
            <a:r>
              <a:rPr lang="en-US" sz="1800" dirty="0" smtClean="0"/>
              <a:t>MM</a:t>
            </a:r>
            <a:r>
              <a:rPr lang="en-US" sz="2400" dirty="0" smtClean="0"/>
              <a:t> distinct people used the application at least once a day (DAU).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Close to 40% of all their users visit the application every single day!</a:t>
            </a:r>
            <a:endParaRPr lang="en-US" sz="2400" dirty="0"/>
          </a:p>
        </p:txBody>
      </p:sp>
      <p:pic>
        <p:nvPicPr>
          <p:cNvPr id="4" name="Picture 6" descr="http://www.gamepron.com/imagery/2010/01/FarmVill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48" y="990600"/>
            <a:ext cx="5889752" cy="45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34462 -0.072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Farmville - MAU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1295400"/>
            <a:ext cx="8929688" cy="3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MAU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3" y="1371600"/>
            <a:ext cx="8938617" cy="358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DAU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3861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Café World - Engagement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20758" cy="355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45720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04850"/>
            <a:ext cx="5486400" cy="5010150"/>
          </a:xfrm>
          <a:prstGeom prst="rect">
            <a:avLst/>
          </a:prstGeom>
          <a:noFill/>
          <a:ln>
            <a:noFill/>
          </a:ln>
          <a:effectLst>
            <a:glow rad="355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5000" y="-38100"/>
            <a:ext cx="8229600" cy="838200"/>
          </a:xfrm>
        </p:spPr>
        <p:txBody>
          <a:bodyPr/>
          <a:lstStyle/>
          <a:p>
            <a:r>
              <a:rPr lang="en-US" dirty="0" smtClean="0"/>
              <a:t>Where in the World?</a:t>
            </a:r>
            <a:endParaRPr lang="en-US" dirty="0"/>
          </a:p>
        </p:txBody>
      </p:sp>
      <p:pic>
        <p:nvPicPr>
          <p:cNvPr id="7" name="Picture 2" descr="Join UniSA Study Abroad Facebook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800600"/>
            <a:ext cx="1828800" cy="545107"/>
          </a:xfrm>
          <a:prstGeom prst="rect">
            <a:avLst/>
          </a:prstGeom>
          <a:noFill/>
          <a:effectLst>
            <a:reflection blurRad="6350" stA="50000" endA="300" endPos="81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25 countries on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224" y="5638800"/>
            <a:ext cx="4406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30 countries account for 80% of all </a:t>
            </a:r>
            <a:r>
              <a:rPr lang="en-US" sz="1100" dirty="0" err="1" smtClean="0"/>
              <a:t>FaceBook</a:t>
            </a:r>
            <a:r>
              <a:rPr lang="en-US" sz="1100" dirty="0" smtClean="0"/>
              <a:t> registered accounts.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6664" y="5638800"/>
            <a:ext cx="3571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After Egypt, no other country accounts for more than 1%.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"/>
            <a:ext cx="81915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6200"/>
            <a:ext cx="8229600" cy="1000126"/>
          </a:xfrm>
        </p:spPr>
        <p:txBody>
          <a:bodyPr/>
          <a:lstStyle/>
          <a:p>
            <a:r>
              <a:rPr lang="en-US" dirty="0" smtClean="0"/>
              <a:t>PC Casual Game Universe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6613" y="1073115"/>
            <a:ext cx="4827507" cy="3048000"/>
            <a:chOff x="686613" y="1073115"/>
            <a:chExt cx="4827507" cy="3048000"/>
          </a:xfrm>
        </p:grpSpPr>
        <p:sp>
          <p:nvSpPr>
            <p:cNvPr id="13" name="Oval 12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613" y="1295400"/>
              <a:ext cx="6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79410" y="1073115"/>
            <a:ext cx="5842368" cy="3575085"/>
            <a:chOff x="2279410" y="1073115"/>
            <a:chExt cx="5842368" cy="3575085"/>
          </a:xfrm>
        </p:grpSpPr>
        <p:sp>
          <p:nvSpPr>
            <p:cNvPr id="16" name="Oval 15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1911" y="1230868"/>
              <a:ext cx="1149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3609065"/>
            <a:ext cx="4495800" cy="2277828"/>
            <a:chOff x="1143000" y="3609065"/>
            <a:chExt cx="4495800" cy="2277828"/>
          </a:xfrm>
        </p:grpSpPr>
        <p:sp>
          <p:nvSpPr>
            <p:cNvPr id="17" name="Oval 16"/>
            <p:cNvSpPr/>
            <p:nvPr/>
          </p:nvSpPr>
          <p:spPr>
            <a:xfrm>
              <a:off x="1143000" y="3609065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435" y="541020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pic>
        <p:nvPicPr>
          <p:cNvPr id="1026" name="Picture 2" descr="http://zone.msn.com/images/v12/en-us/Theme1/headerupdate/msn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43" y="3164775"/>
            <a:ext cx="8763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155575" y="-1666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307975" y="-142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jynxgraphix.com/downloads/image/pogo310x9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89" y="2535762"/>
            <a:ext cx="926507" cy="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ittywompus.com/macadamia/20090430/big-fish-games-logo-trans_rgb_on_light1-300x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7" y="3013916"/>
            <a:ext cx="843493" cy="8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97" y="1951899"/>
            <a:ext cx="1130940" cy="4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08" y="2441557"/>
            <a:ext cx="1002007" cy="6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35" y="1693108"/>
            <a:ext cx="1049334" cy="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36" y="1832192"/>
            <a:ext cx="985837" cy="34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8" descr="data:image/jpg;base64,/9j/4AAQSkZJRgABAQAAAQABAAD/2wCEAAkGBhQQERQUDxMQExUVGCIZFBcXGR8fHxscGR0gGxgcJh4fJyoqHCUkJR4bIDAsIycqOCwtGyMxNTAqNyorLCoBCQoKDgwOGg8PGTMiHyUxMDA1NTU1NSsqNjA1MjQ1LykvMCk1LzUpNCs1Ly4zLCw1KSwsNCwsLC8vKSwsLCktLv/AABEIAD8AoAMBIgACEQEDEQH/xAAcAAEAAgIDAQAAAAAAAAAAAAAABgcEBQIDCAH/xAA6EAABAwIDAgsGBgMBAQAAAAABAgMEABEFEiEGMQcTFyIyQVFSkZTSFDNhcYGhFSRCdLPRVHKxNAj/xAAZAQEBAQEBAQAAAAAAAAAAAAAAAQIDBAb/xAAsEQABAwIFAQcFAQAAAAAAAAABAAIRIUEDBBIxURMUYXGBkbHBIjJC0eEF/9oADAMBAAIRAxEAPwC8aUpREpSlESlKURKUpREpSlESlKURKUpRFoto9rG4a2GcqnH5K8jLY0v3lE/pSL6nWvm2WLvxIypEZDTvFc51tRIKkDpZVbgRv1BqB8NhMWThk8leRl0pWEGyiDZenzCVCo3tdw+olNOx2oYW04kpJdXY67jZPYbHf1URXXs1tA3PjNSGb5XBex3g7iD8Qa2dVbwB7SsOQExUrAfaKlKQdCUk6KHaO3sq0qIlKUoiUpSiJSlKIlKUoiUpSiJSlKIlKUoiUpSiKnv/AKRUv2SMB7vjjm/2ynL9s1efa9UbaYymSp6CcPenNISgyC0tOZsuXKLJOpUAknQ1512vwRiK6ExnXlpULlLzRbWixtlUDoT8U6URZ/BQpwYvD4nNfjOdbuWOf6WvXravGGzu0j+HvB6IsIcAKbkA6K0OhqebIcO8qJdMpJlIUrMVKWc4uNwJ0t12tRF6TpWn2V2qYxKOl+Kq6TooHpJUN6SOo1uKIoZyltgJKmgjMkLAXIYSrKoXSSkruLgg185Tme615qP66pbbD3zX7Zj+FFSTZ/YmC/hy5jjssFoHjUpCbZh2XGo1HXXjGK4mAvoXZDAZhte6/id/NWLynM91rzUf105Tme615qP66rhvYuE3hyJUx2U04tJyt83nq6sqbXy7tT/VdULYqKxCbl4m8+kPe5bZAzEbwSVXG7Wr1HrPY8t37xsanuqrM5Tme615qP66cpzPda81H9dVltBsPHRFamw3XnIylAOBYGdNzYnSw+FrVtNouC1huGp+E884tKEu5F21bVfWwHz8DTXiKdkytKmpjY78GtFOeU5nuteaj+unKcz3WvNR/XVYY7spDbw9mTHclKcfUEtpWE2uOnew+dqzMQ2KgYeGkYk/K49xOZQYCcqAe24N9b7t9t1Oo9XsWWO0zURBmm97Kw+U5nuteaj+unKcz3WvNR/XVYYlsjDaxJmMHnlMuJTz0lJVmVu3C1t3VW+f4NcPEz2L2mWH1JzJuElJ0J3gfCqHvKjsplWwTNROx29VMeU5nuteaj+unKcz3WvNR/XVe7K8HUeQ/KjSHnw7HWRdsJCVIGl9Qdb30rtw7YjDZSXfZ35udttSwHEpAUE6Eg21F+yge9HZXKgkVpFjfa6nvKcz3WvNR/XTlOa7rXmo/rqr8H2MjogibiTryG3FZWkMgZlb9ecCOo+G+unajZ6E3DakwXn18YspKXCm6QBrcADW9Z6r4lbGRy5dpE7xMGJ4mVI4W0L7IcLT8Jt2Q8t2U9xzC1W6LKEJKwLJFgSr42FavaaAnEUD2ycXloB4k8ZEQElVt+VZJGgpsNwfMTGkOSnXWy84pDKUW52ROZRuQfj4Vj7LbDsumd7c462mH0ii28FWbeD2C3zq9R9Fk5LKguEmnceYpWtVC+Tl7/Jw3zTf905OXv8AJw3zTf8AdWmODfDbxQZE0e1i7NwjsvrppWHhfB/BcTMLr0tJhrUHLBPRF8pFxqbA9la1vXPsuViZPoeY91w4KXfwcP8AHux3eNKbJblMZRlvrzlA36vlVgcpbZCiloLypKyESGFKypF1EJC7mwBNVvK2OgLhSJEV6YVsoCwl1ITcKNgd2o+INR3Y/wB87+2f/hXWDiuBhdh/n4DmOc2acyPlNsPfNftmP4UVZfBxBdbwZ9XEB0rJW02vcsAC30uPtUDxWCxKLbgmMt2ZaQUqbduFIbSlXRQQdR1GuDWH5UhKcUQlI0AAkAeGSubTpcSvZigYuC3DmIixt4KY7V4A5jGHsT2kFLyUWcb6lJSTzk/c/I/Cm0eHrxTCYJgpDqmdHEJIzJOUJIt8CKhyMPypypxRATa2UCRa3ZbJXGLhQauWsTabJ35EyE38EVdU+feshmmId9pkUOxsVLdoG/w/AkQ5BSJDy83F31AzZiT4DxrbYxIcgSMPkOI/LmOmPIO8c65sflv8arqTgyXTd3EmVntUmQT4lFcnsJStISvE2lJG4KTIIH0KKa+FOkw/c7ckmhvxxCm3CFh6IEWClBzNokqWn/U84Cs3a3Bly8QjS2I7c2MtsJIvzd5uT8gq/wBKrt/CUuABzE2lgbgpMggdWl0aV2RoHFDK1iqEDsSJAHgEULptRRuEGgEP+oTY38FNNqtnUNYpBaiRmWwVhd0HnEC2a46gPvUrmykpxUtqZabddY/KySm6ipI5yTfs31Ty8MClhasUbKxuWRIzeOS9fV4ddSVHFEFSeioiRcX32OTStB8bD2WHZcPADn7AjY+v8U94McDlMzZypKSVgZVqJvmWef8AW4IP1rrm7ISZ4zTW/Y0RmVhPFW55zFXR/SLfeoQIZuT+KpurVR/M3J3a8zXsoqISLHFkkHf/AOn0VNQiPlaLD1DiBwBp+JpAspW9FViOCREw0h5yOsca0CLi1xu+OnjWTtfssgYcwWoDDMl5aUKSDzkKVuA7b/8AKg0XCEtElrEmmyd5QmQn/iK7XoRXlz4qlWU3Tm9oNj2i6NDU1CKj2W9EOGl9ASdnXseVYsri8PcwyOuM+44gWZWhywzr94Cn9Vr9fUaifCts061OK2kq4uURax0Lh0KT8Sdde2tI9h+dSVLxRClJ6KlCQSn5Eo0+lfZEHjLcZiqF2NxmEg2PaLo0o52oR+lMFgwnh+qxmhrJnyUt4S8DfRAhLyEezoyukHoE2A+/ZXZwUQH/AGGc4lsLLoAaC9QtSQq4IO/Ujf21DX8O4wZXMUQsHeFCQR4FFGcOyCyMUQkdiRIA8AimoatXyqWTgdIuvOx5lSzazZiRJYkTJiFReJZQltpJBCinQ3tuTc6CoPsf7539s/8AwrrNdgZwUrxVCgd4IkEH6FFcsKgsRS44ZjLl2XUBKW3blS21JT0kADU9ZrJqZXRh04TmEzxAI8qr/9k="/>
          <p:cNvSpPr>
            <a:spLocks noChangeAspect="1" noChangeArrowheads="1"/>
          </p:cNvSpPr>
          <p:nvPr/>
        </p:nvSpPr>
        <p:spPr bwMode="auto">
          <a:xfrm>
            <a:off x="155575" y="-280988"/>
            <a:ext cx="1524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ttp://www.geekosystem.com/wp-content/uploads/2010/07/kongregate-gamest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2" y="2535762"/>
            <a:ext cx="1224885" cy="4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06" y="3733800"/>
            <a:ext cx="621298" cy="5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3" y="3232597"/>
            <a:ext cx="1517853" cy="2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http://cdn.trak.in/wp-content/uploads/2009/11/Zynga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6" y="4648200"/>
            <a:ext cx="1189403" cy="4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gamasutra.com/db_area/images/news2001/29353/playdom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55" y="4897702"/>
            <a:ext cx="525176" cy="5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Gender breakdown of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users Worldwide</a:t>
            </a:r>
            <a:endParaRPr lang="en-US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447800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3200" y="4876800"/>
            <a:ext cx="8724900" cy="484632"/>
            <a:chOff x="203200" y="4876800"/>
            <a:chExt cx="8724900" cy="484632"/>
          </a:xfrm>
        </p:grpSpPr>
        <p:sp>
          <p:nvSpPr>
            <p:cNvPr id="4" name="Left-Right Arrow 3"/>
            <p:cNvSpPr/>
            <p:nvPr/>
          </p:nvSpPr>
          <p:spPr>
            <a:xfrm>
              <a:off x="203200" y="4876800"/>
              <a:ext cx="8724900" cy="484632"/>
            </a:xfrm>
            <a:prstGeom prst="leftRightArrow">
              <a:avLst/>
            </a:prstGeom>
            <a:gradFill flip="none" rotWithShape="1">
              <a:gsLst>
                <a:gs pos="0">
                  <a:schemeClr val="tx2">
                    <a:lumMod val="87000"/>
                    <a:lumOff val="13000"/>
                  </a:schemeClr>
                </a:gs>
                <a:gs pos="50000">
                  <a:schemeClr val="tx1">
                    <a:lumMod val="84000"/>
                    <a:lumOff val="16000"/>
                  </a:schemeClr>
                </a:gs>
                <a:gs pos="100000">
                  <a:srgbClr val="FE90E1">
                    <a:lumMod val="94000"/>
                  </a:srgbClr>
                </a:gs>
                <a:gs pos="100000">
                  <a:srgbClr val="005CBF"/>
                </a:gs>
              </a:gsLst>
              <a:lin ang="108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7980" y="4931648"/>
              <a:ext cx="1885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 dominant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7560" y="4922520"/>
              <a:ext cx="1653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 dominant</a:t>
              </a:r>
              <a:endParaRPr lang="en-US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39700" y="-304801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-914400" y="5361432"/>
            <a:ext cx="0" cy="19050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96260" y="-304802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17260" y="-294962"/>
            <a:ext cx="2921000" cy="14795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9700" y="5463540"/>
            <a:ext cx="24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States </a:t>
            </a:r>
            <a:r>
              <a:rPr lang="en-US" dirty="0" smtClean="0"/>
              <a:t>44.31%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5925" y="5463540"/>
            <a:ext cx="263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Kingdom </a:t>
            </a:r>
            <a:r>
              <a:rPr lang="en-US" dirty="0" smtClean="0"/>
              <a:t>48.26% </a:t>
            </a:r>
            <a:r>
              <a:rPr lang="en-US" sz="1400" dirty="0" smtClean="0"/>
              <a:t>male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58353" y="54483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India </a:t>
            </a:r>
            <a:r>
              <a:rPr lang="en-US" dirty="0" smtClean="0"/>
              <a:t>69.88 % </a:t>
            </a:r>
            <a:r>
              <a:rPr lang="en-US" sz="1400" dirty="0" smtClean="0"/>
              <a:t>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023 L 0.00469 0.37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8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6667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37777 L 0 1.1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0347 0.277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388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39 L 0.5 -0.006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27777 L -0.00659 1.111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104 0.654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2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0.00671 L 1.03333 -0.0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6544 L -0.00573 1.376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61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333 -0.00671 L 1.18333 -0.0067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4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5438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Demographics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89350" y="990600"/>
            <a:ext cx="577850" cy="4648200"/>
            <a:chOff x="3689350" y="990600"/>
            <a:chExt cx="577850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89350" y="2934686"/>
              <a:ext cx="57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2535" y="85529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231" y="53681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926068"/>
            <a:ext cx="2977706" cy="369332"/>
            <a:chOff x="5181600" y="926068"/>
            <a:chExt cx="29777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926068"/>
              <a:ext cx="89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926068"/>
            <a:ext cx="2895600" cy="369332"/>
            <a:chOff x="914400" y="926068"/>
            <a:chExt cx="28956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926068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 - USA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219200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76400" y="5487590"/>
            <a:ext cx="6781799" cy="229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68269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840069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54102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Different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2" y="1452113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1458 0.2659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13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1406 0.2652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Countries … Similar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1" y="12954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399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2 L 0 0.18218 C 0 0.26435 -0.12656 0.36597 -0.22934 0.36597 L -0.45833 0.36597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8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" dur="19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2 L 3.33333E-6 0.18171 C 3.33333E-6 0.26412 -0.05712 0.36597 -0.1033 0.36597 L -0.20625 0.36597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18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0.18287 C 0.00017 0.26458 0.0158 0.36597 0.02899 0.36597 L 0.05833 0.36597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831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Countries … Different Profiles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72065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49" y="77206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75" y="785004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2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1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26" y="754810"/>
            <a:ext cx="3162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93 L -0.00035 0.14328 C -0.00035 0.20833 -0.13559 0.28819 -0.24514 0.28819 L -0.48958 0.28819 " pathEditMode="relative" rAng="5400000" ptsTypes="FfFF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2" y="14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 0.14236 C 0 0.20695 -0.06649 0.28681 -0.12031 0.28681 L -0.23958 0.28681 " pathEditMode="relative" rAng="5400000" ptsTypes="FfFF">
                                      <p:cBhvr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69 L 4.44444E-6 0.14259 C 4.44444E-6 0.20695 0.00277 0.28681 0.00538 0.28681 L 0.01111 0.28681 " pathEditMode="relative" rAng="5400000" ptsTypes="FfFF">
                                      <p:cBhvr>
                                        <p:cTn id="4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1437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4306 C -1.66667E-6 0.20718 0.07274 0.28681 0.13351 0.28681 L 0.26771 0.28681 " pathEditMode="relative" rAng="5400000" ptsTypes="FfFF">
                                      <p:cBhvr>
                                        <p:cTn id="5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7 L -0.00018 0.23819 C -0.00018 0.34583 -0.13577 0.47824 -0.24566 0.47824 L -0.49045 0.47824 " pathEditMode="relative" rAng="5400000" ptsTypes="FfFF">
                                      <p:cBhvr>
                                        <p:cTn id="7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93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L -0.00018 0.23865 C -0.00018 0.34606 -0.06667 0.47824 -0.12049 0.47824 L -0.24045 0.47824 " pathEditMode="relative" rAng="5400000" ptsTypes="FfFF">
                                      <p:cBhvr>
                                        <p:cTn id="8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2391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4 L 0.00017 0.23819 C 0.00017 0.34537 0.00243 0.47824 0.00451 0.47824 L 0.00955 0.47824 " pathEditMode="relative" rAng="5400000" ptsTypes="FfFF">
                                      <p:cBhvr>
                                        <p:cTn id="9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239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2375 C -3.33333E-6 0.34514 0.07257 0.47778 0.1323 0.47778 L 0.26667 0.47778 " pathEditMode="relative" rAng="5400000" ptsTypes="FfFF">
                                      <p:cBhvr>
                                        <p:cTn id="11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388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geology.com/world/worl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876300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39700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82403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0429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5448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725988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016375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11150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46375"/>
            <a:ext cx="161925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116138"/>
            <a:ext cx="16287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087813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474913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68463"/>
            <a:ext cx="16383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271713"/>
            <a:ext cx="16097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597150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703263"/>
            <a:ext cx="1619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4564063"/>
            <a:ext cx="1628775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66688"/>
            <a:ext cx="1628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324225"/>
            <a:ext cx="1619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46" name="Picture 2" descr="C:\Users\Nick\Desktop\DGlogoWhit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6424613"/>
            <a:ext cx="18367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5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Interests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76200"/>
            <a:ext cx="8229600" cy="1000126"/>
          </a:xfrm>
        </p:spPr>
        <p:txBody>
          <a:bodyPr/>
          <a:lstStyle/>
          <a:p>
            <a:r>
              <a:rPr lang="en-US" dirty="0" smtClean="0"/>
              <a:t>PC Casual Game Universe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6613" y="1073115"/>
            <a:ext cx="4827507" cy="3048000"/>
            <a:chOff x="686613" y="1073115"/>
            <a:chExt cx="4827507" cy="3048000"/>
          </a:xfrm>
        </p:grpSpPr>
        <p:sp>
          <p:nvSpPr>
            <p:cNvPr id="13" name="Oval 12"/>
            <p:cNvSpPr/>
            <p:nvPr/>
          </p:nvSpPr>
          <p:spPr>
            <a:xfrm>
              <a:off x="696282" y="1073115"/>
              <a:ext cx="4817838" cy="3048000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6613" y="1295400"/>
              <a:ext cx="61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Web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79410" y="1073115"/>
            <a:ext cx="5842368" cy="3575085"/>
            <a:chOff x="2279410" y="1073115"/>
            <a:chExt cx="5842368" cy="3575085"/>
          </a:xfrm>
        </p:grpSpPr>
        <p:sp>
          <p:nvSpPr>
            <p:cNvPr id="16" name="Oval 15"/>
            <p:cNvSpPr/>
            <p:nvPr/>
          </p:nvSpPr>
          <p:spPr>
            <a:xfrm>
              <a:off x="2279410" y="1073115"/>
              <a:ext cx="5669700" cy="3575085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1911" y="1230868"/>
              <a:ext cx="1149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Download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43000" y="3609065"/>
            <a:ext cx="4495800" cy="2277828"/>
            <a:chOff x="1143000" y="3609065"/>
            <a:chExt cx="4495800" cy="2277828"/>
          </a:xfrm>
        </p:grpSpPr>
        <p:sp>
          <p:nvSpPr>
            <p:cNvPr id="17" name="Oval 16"/>
            <p:cNvSpPr/>
            <p:nvPr/>
          </p:nvSpPr>
          <p:spPr>
            <a:xfrm>
              <a:off x="1143000" y="3609065"/>
              <a:ext cx="4272017" cy="2277828"/>
            </a:xfrm>
            <a:prstGeom prst="ellipse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7435" y="5410200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Social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sp>
        <p:nvSpPr>
          <p:cNvPr id="11" name="AutoShape 4" descr="data:image/jpg;base64,/9j/4AAQSkZJRgABAQAAAQABAAD/2wCEAAkGBhQSEBQUEhQVFBUWFxQaGBgYGBsWHhwfFxgeGRQdGhwYHCYeHSAlGRgZIi8gKSgqLi4uHx4xNTAqNScrLSkBCQoKDgwOGg8PGS8jHyUpMi8vNTUpNS4uNTQsNSw1KTUuLTA0LywsLjU1LCk1NSwqLS0uLSksLDQyLCwqLCwsLP/AABEIAEwA+AMBIgACEQEDEQH/xAAcAAACAgMBAQAAAAAAAAAAAAAABwYIAwQFAQL/xABFEAACAQMBBQUEBAoIBwAAAAABAgMABBEFBgcSITETQVFhcSKBkbEIMkKhFCNTYnKCkqLB0RUkM0NSk+HwFxgldLPT8f/EABsBAQACAwEBAAAAAAAAAAAAAAACAwEEBQYH/8QAJhEAAgICAgIBAwUAAAAAAAAAAAIBAwQREjEFIUFRseEyYXGRof/aAAwDAQACEQMRAD8AeNFGaM0AUUUUAUUUUAVwNsdtrbTYO1uG5nISNcF3I7lHh0yTyHwrp6vqsdtBJPKcRxKzMfIDu8z0A8cVUPbHauXUbt7iY9eSLnIRAfZUenee85PfQEm2q32X92zCNzaxHokRw2PzpPrE+mB5VELezubxyVEk7d7EluvizHl7zXuzuim6nWPOF6sfADr7+731YzY/ZuJY1jjUIo6D+J8T51TZbxnjHZuU43JJsf0okLLZnU7X24WeE/mTcJ/daplsvvvvLSRYtTQyxnlx4CyL58vZkHlyPn3Ge7S6WqZxS71axSQMjgFT/vI8DVEZDQ2mg6tfi6sivdUzE/v0PzSdWiuYUmgcSRuMqw/3yI6EHmK3Krbuy2ufSdR/BZXJtZmAOeiluSSDw7g3l6CrJVuRO43BwXRq2lW7gKKKKyQCiilLvy3jS2ax2lqxSWVS7yDkVTOFCnuLEHn1AHnyAaz3Cr1YD1IHzrJVIJp2dizEsxOSSck+pPM1Yb6OCf8ATrg45m5Iz6RR/wAzQDZooooAorzNe0AUUUUAUUUUAUUUUAUUUUBSj+mZ/wAtL+2386P6Zn/LS/tt/OtOigJBs7t1dWUplikLOUZRxlnA4vtAE4JHdnIrT1Xae6uX4p7iWQ/nOcD0GcD3CuhsjsHcag34sBUBwXbOM+Cgcya7+r7n5IR7MwZvBk4AfeGOKmtbN1AIpo+195asGt7iWPHcHJU+qnKn3in/ALqt7y6j/V7kLHdAZBHJZQBzIHcw6leneO8Ct97ZPE7JIpVl6g19abqL280c0TFZI2VlI7ipyP8A5UAWG+kPrJi06OFTgzyjPmsY4j+9wVXCnNv51L8Ks9KuV5JKkzY64LrCce7DD3UmaAmu7vC9q3flB7uZ/wB+lNXS9oOAdaS+xmoiOUo3ISAY9R0+IJ+6p2svnXPvWeez2Pjq678RV+m9/wBkp1bXeMdai88mTmvlpawSzVTEHVqqWmNQRPbhRxRHvw4+GCPmasrsBrv4RpNtcSMM9iONie+PKuzE9Pqkmqt7U33aTcIOQgx7z9b+A91Mu4v5INjIgCR20rJn8xpXYj38OPea6VcaWDw/kXh8l2X6/Y3ttPpClXaPTo1YDI7eQE580Tly826+Apc3u9fVJTlryVfJMRj9wColU23W7LxXdyzXA4o4uH2T0Zmzw58hg/dVyrLTqDnWPCLyk5MW3+oqci9uffK5+Zrnazrk93L2tzI0snCF4mxnC9Byqxe0+z1kUCJFEVIGRwKPhgDHuqvu1mjrbXTxp9TkVzz5HmB7ulWvTKpD/Br15SvZNXyS3drush1WJ2N52ciHDRCPiYA/VYksMgnPQd3Wnru82GGlWzwCUzcUhk4ivBjKquMBj/hqu+6HV3t9YtipOJG7Jx4rJy5+jcJ91WT232qTTrKW5bBKjCL/AInbkg9M8z5A1QbZz9vt5Vvpcf4z8ZOwykKnBPmx58K578HyBpAbR74NRu2P48wIeiQkx/Fh7Z+NRXWNXlup3nncvJISWJ+Q8AByA7hWnQGWe6dzl2Zj4sSx+JqRbM32qKkkti91wQjikMZYqvL7S81PLJ6HlUYqUbMbxrqwt57eApwTZzxLkqSvCWU5HPhx1yOVAN7ddvcuLuO5F3GrC2geZpU9kkLz4WXpkjOCMdOlQvRtW1rXbmU2900Kx4YhZGiRAxPAoCDLH2TzOehzXB3W7YR2N24uRxW1xGYpuWcBujYHUDmCPAmpRY7sb2KYzaLfxSRPkK6TcDcJ5hZAAQSP9cDpQHc2822v9L02ztnk/rkglMs2Q5Co+F4SRgkhhz6gDxNRXVbjXNMht72W7kKTFcKZTKASvGquj8uag9PiKYGt7oZ73S7eK4nBvYDKe1ZmkVu0bJVmI4u5eeDjBwMGomNzOsXIigurlBBFyXMjShR09lMDJx0yRy5ZFAfe87eJdPaaZc28slv28UzSLGxUcSsin1APFjyNR7W9ptZsXtLia7c9tDHLGofiUrgYEiclJIwT1znrmmFvE3PzXEFjBYmMJaxyIe0YqTxFTnkp5khifWsW8DdPeXsOnpCYc21skUnExHtBVB4fZOR7JoCD7R7Waxp95DLc3TFpUScRq+Y+BmPsMgHCOhHL40VON526e81Ca2eAwgRW0cTcbEe0rMTjCnlzFFAV+ooooCwOwd+tpBCFAwI0PrxKCx95Jrd13Vu2YmlRsxtwI4lim+zyVvLuB9K6WobbpwnhI+I+QJNdOuEmOUEfZxN4xUzoR14SCfQjh+ZqI1uapqBmkLHPlmtaKIswVQSSQABzJJ5AD31o3NDPMwZgderaA1zsfauoy9vmXz4Q7q/wU5/VpI1cnZXQRbafBauAeCFUcdQSV/GDzBYtVcN6e7d9NuC0ak2sjHs368OefZsfEdxPUe+qjJBgak2mbYlQFmBOPtDr7x/GoxRUWWG7NjHybMduVc6J0dq4cfXP7JrjaptWWBWIFc/aPX3Du9aj1FQipYNy3yuRYvHev4MlvA0jqiAszEKoHMkk4AHmSatDr+7oy6ClgmO1ijjKE8gZE5tz7gxLDPnUG3G7smLrqF0vCq87dCObH8oQe4fZ8Tz7hllbytvV0u07ThDyyErEh6E4yWbHPhUdfHIHLOatOWVR1DT5IJGimRo5EOGVhgj3GpBsJtStnK4k/s5AuSPslc8J9OZzXM2i2nuL6btbqQyP0GeQUZzhQOQFSjdvut/pVJH/AAqOHgYLwcPaOeWeLh41wvPAOTzB8KmjyjQ0FVtS2pKN1JK7zbqAJxCVT+sCfgOdKfXtVNxO0nQHAHoOlN4fRobPO/GP+3Ofh2v8a7+i/R3somDTyzXGPs8olPqFy371XXZDWxrqDVxcFMdpfczIuNx+yUl1qMc/Cextjxs3cWx+LUeJzg+QHmKkn0ktaJltbUE8IVpmHiWJRPgFf9qnfpumRW8SxQRrHGowFUYA/wBfPqarv9IhCNVQnobePH7Tj5itY3xZQQM7BEUszEAKBkknoAB1psbN7hHdA95KYyf7uMBiP0nOVB8gD617uL2cUmS8cAsp7OPPdyzI3rggA/pU9rR1xzrmWZMvbNSNrXckogTd/uGtuE9nPMrdxbgce8AKfvpX7WbFXGnuBMAyN9SRclW8ufMHyNWmvmFRzaLRkuraSCQey45H/CfssPMHnXInydmNdxduS/P4M62Vdra0vUGgmjmj5PG6uvqpBHyrDc25R2RhhlJUjzU4P3isdepid+4IF3LK7EsSSL9V1Vh6MAR9xrPXH2OUjTrMHkRbW/8A4lrsVkBRRRQBRRRQFHKKKKAKKn25PS4rjVOynjSWNoZsq4DDoMHn0Pn1pz3O47SnbPYMnksrgfDNAVap27md00glS+vUKBMNBEwwxPdIwPQDuHUnnywMs/Qd2un2bB4LZA46O2ZGHmC5OD5ipPQBWvf6fHPG0UyLJG4wysMgjzBrYooBJ7V/R1VmL6fMEz/dS5IH6LjJ9xB9agV3uU1VDj8G4/NJEI+9hVqaKAq7p24rVJSOKJIQe+SReXuTiP3U0Ni9wttalZbtvwqUYIUriNT+ieb/AK3LyppUUB4BSc+kfokklvbXCAlIWlWTH2e14OFvTKYJ81pyUi9928+VJn0+2PAoUCd8AluMZ4BnoOEjJ6nOOWOYCQor0DNNeH6OV8UBae2ViB7JLnHiCQmMjyyPOgFWk7DoxHoSPlW5BtDcocpcTqfFZXHyamLL9HTUB0ltW/XcfOOodtlsBdaYyC5VcScXAyNxA8OOIdxBHEOooDv7Jb7L60kUTSNdQ5HEkhy2O8q55g+uRUq37WiXlnZ6nb+1GQUZsc+F/ajz4YYOp8zSSqwG5KzS+0S5tLgFou1dPQOit7J8Q5LDzxQGpuUvAdPZR1SZ8/rAEH5/A0xVucUi7ZbjZ3UminBaCTlxAcnUH2HX85c817skd4NNnTtoIp4xJE6up7wfuPeD5GvFeUrtxr2eP0t72WL7OxJLmtK7nwKwy6iO6lvvC2/VI3ghYNKwKsQchAeTcx9rux3etcymq3LshF97/wAJde5FjrlyJLmd1+q0sjD0LEj7qzbL6G15eQW6ZzK6qSO5c+23uXJ91cwCrF7k92bWaG7ul4biRcIh6xoeZz4M3h3Dl3mvoyrxWFj4KRqxRhVCgYAAAHkOQr6ooqQCiiigCiiigKv/APAfVfyUX+an86P+A+q/kov81P51aCigElum3W31hqInuERY+zkXIkVjlsY5CnbRRQBRRRQBRRRQBRRRQBRRRQBVYd+OzcsGqSTsp7K4IZH7shQHUnxBGceBFWerV1PS4riJop41ljbqrgMPv7/PrQFJqYWjb9NSt0VC8c6qMDtUycDpllIJ9Tzqf7Z7k9PjjaWLtoiATwq4K/vqx++kXq9kIpSqkkDx9SO4UAyv+Y6/x/YWufHhk/8AZUK2x28utTdWuWXCcXAiDhVeLHFgdSTgcyT0FR2mZsDu1tr0jtXmH6DIPmhoBcW1s0jqkal3YgKqjJJPQADmTVrt1eyDadpyRSYErkySgc8MwAC58lCj1Brc2X3e2Wn87aEB8YMjHjfz9o9PQYqSUBzNoNm7e+hMNzGJEPMZ5FT3FSOanzFJvW9wd1buX0y5yD9h2MT+nEvst7+GnvRWJiJjUgrDfbvdeOUeOdx05TKQf3+lGk7htTmI7RI4F7zI4P3JxGrPUVhUVfSxoC+2F3M2mnssr/1i4HMO4AVT4onPB8ySfDFMGiipAKKKKAKKKKAKKKKA/9k="/>
          <p:cNvSpPr>
            <a:spLocks noChangeAspect="1" noChangeArrowheads="1"/>
          </p:cNvSpPr>
          <p:nvPr/>
        </p:nvSpPr>
        <p:spPr bwMode="auto">
          <a:xfrm>
            <a:off x="155575" y="-166688"/>
            <a:ext cx="1143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data:image/jpg;base64,/9j/4AAQSkZJRgABAQAAAQABAAD/2wCEAAkGBhQQERQUDxMQExUVGCIZFBcXGR8fHxscGR0gGxgcJh4fJyoqHCUkJR4bIDAsIycqOCwtGyMxNTAqNyorLCoBCQoKDgwOGg8PGTMiHyUxMDA1NTU1NSsqNjA1MjQ1LykvMCk1LzUpNCs1Ly4zLCw1KSwsNCwsLC8vKSwsLCktLv/AABEIAD8AoAMBIgACEQEDEQH/xAAcAAEAAgIDAQAAAAAAAAAAAAAABgcEBQIDCAH/xAA6EAABAwIDAgsGBgMBAQAAAAABAgMEABEFEiEGMQcTFyIyQVFSkZTSFDNhcYGhFSRCdLPRVHKxNAj/xAAZAQEBAQEBAQAAAAAAAAAAAAAAAQIDBAb/xAAsEQABAwIFAQcFAQAAAAAAAAABAAIRIUEDBBIxURMUYXGBkbHBIjJC0eEF/9oADAMBAAIRAxEAPwC8aUpREpSlESlKURKUpREpSlESlKURKUpRFoto9rG4a2GcqnH5K8jLY0v3lE/pSL6nWvm2WLvxIypEZDTvFc51tRIKkDpZVbgRv1BqB8NhMWThk8leRl0pWEGyiDZenzCVCo3tdw+olNOx2oYW04kpJdXY67jZPYbHf1URXXs1tA3PjNSGb5XBex3g7iD8Qa2dVbwB7SsOQExUrAfaKlKQdCUk6KHaO3sq0qIlKUoiUpSiJSlKIlKUoiUpSiJSlKIlKUoiUpSiKnv/AKRUv2SMB7vjjm/2ynL9s1efa9UbaYymSp6CcPenNISgyC0tOZsuXKLJOpUAknQ1512vwRiK6ExnXlpULlLzRbWixtlUDoT8U6URZ/BQpwYvD4nNfjOdbuWOf6WvXravGGzu0j+HvB6IsIcAKbkA6K0OhqebIcO8qJdMpJlIUrMVKWc4uNwJ0t12tRF6TpWn2V2qYxKOl+Kq6TooHpJUN6SOo1uKIoZyltgJKmgjMkLAXIYSrKoXSSkruLgg185Tme615qP66pbbD3zX7Zj+FFSTZ/YmC/hy5jjssFoHjUpCbZh2XGo1HXXjGK4mAvoXZDAZhte6/id/NWLynM91rzUf105Tme615qP66rhvYuE3hyJUx2U04tJyt83nq6sqbXy7tT/VdULYqKxCbl4m8+kPe5bZAzEbwSVXG7Wr1HrPY8t37xsanuqrM5Tme615qP66cpzPda81H9dVltBsPHRFamw3XnIylAOBYGdNzYnSw+FrVtNouC1huGp+E884tKEu5F21bVfWwHz8DTXiKdkytKmpjY78GtFOeU5nuteaj+unKcz3WvNR/XVYY7spDbw9mTHclKcfUEtpWE2uOnew+dqzMQ2KgYeGkYk/K49xOZQYCcqAe24N9b7t9t1Oo9XsWWO0zURBmm97Kw+U5nuteaj+unKcz3WvNR/XVYYlsjDaxJmMHnlMuJTz0lJVmVu3C1t3VW+f4NcPEz2L2mWH1JzJuElJ0J3gfCqHvKjsplWwTNROx29VMeU5nuteaj+unKcz3WvNR/XVe7K8HUeQ/KjSHnw7HWRdsJCVIGl9Qdb30rtw7YjDZSXfZ35udttSwHEpAUE6Eg21F+yge9HZXKgkVpFjfa6nvKcz3WvNR/XTlOa7rXmo/rqr8H2MjogibiTryG3FZWkMgZlb9ecCOo+G+unajZ6E3DakwXn18YspKXCm6QBrcADW9Z6r4lbGRy5dpE7xMGJ4mVI4W0L7IcLT8Jt2Q8t2U9xzC1W6LKEJKwLJFgSr42FavaaAnEUD2ycXloB4k8ZEQElVt+VZJGgpsNwfMTGkOSnXWy84pDKUW52ROZRuQfj4Vj7LbDsumd7c462mH0ii28FWbeD2C3zq9R9Fk5LKguEmnceYpWtVC+Tl7/Jw3zTf905OXv8AJw3zTf8AdWmODfDbxQZE0e1i7NwjsvrppWHhfB/BcTMLr0tJhrUHLBPRF8pFxqbA9la1vXPsuViZPoeY91w4KXfwcP8AHux3eNKbJblMZRlvrzlA36vlVgcpbZCiloLypKyESGFKypF1EJC7mwBNVvK2OgLhSJEV6YVsoCwl1ITcKNgd2o+INR3Y/wB87+2f/hXWDiuBhdh/n4DmOc2acyPlNsPfNftmP4UVZfBxBdbwZ9XEB0rJW02vcsAC30uPtUDxWCxKLbgmMt2ZaQUqbduFIbSlXRQQdR1GuDWH5UhKcUQlI0AAkAeGSubTpcSvZigYuC3DmIixt4KY7V4A5jGHsT2kFLyUWcb6lJSTzk/c/I/Cm0eHrxTCYJgpDqmdHEJIzJOUJIt8CKhyMPypypxRATa2UCRa3ZbJXGLhQauWsTabJ35EyE38EVdU+feshmmId9pkUOxsVLdoG/w/AkQ5BSJDy83F31AzZiT4DxrbYxIcgSMPkOI/LmOmPIO8c65sflv8arqTgyXTd3EmVntUmQT4lFcnsJStISvE2lJG4KTIIH0KKa+FOkw/c7ckmhvxxCm3CFh6IEWClBzNokqWn/U84Cs3a3Bly8QjS2I7c2MtsJIvzd5uT8gq/wBKrt/CUuABzE2lgbgpMggdWl0aV2RoHFDK1iqEDsSJAHgEULptRRuEGgEP+oTY38FNNqtnUNYpBaiRmWwVhd0HnEC2a46gPvUrmykpxUtqZabddY/KySm6ipI5yTfs31Ty8MClhasUbKxuWRIzeOS9fV4ddSVHFEFSeioiRcX32OTStB8bD2WHZcPADn7AjY+v8U94McDlMzZypKSVgZVqJvmWef8AW4IP1rrm7ISZ4zTW/Y0RmVhPFW55zFXR/SLfeoQIZuT+KpurVR/M3J3a8zXsoqISLHFkkHf/AOn0VNQiPlaLD1DiBwBp+JpAspW9FViOCREw0h5yOsca0CLi1xu+OnjWTtfssgYcwWoDDMl5aUKSDzkKVuA7b/8AKg0XCEtElrEmmyd5QmQn/iK7XoRXlz4qlWU3Tm9oNj2i6NDU1CKj2W9EOGl9ASdnXseVYsri8PcwyOuM+44gWZWhywzr94Cn9Vr9fUaifCts061OK2kq4uURax0Lh0KT8Sdde2tI9h+dSVLxRClJ6KlCQSn5Eo0+lfZEHjLcZiqF2NxmEg2PaLo0o52oR+lMFgwnh+qxmhrJnyUt4S8DfRAhLyEezoyukHoE2A+/ZXZwUQH/AGGc4lsLLoAaC9QtSQq4IO/Ujf21DX8O4wZXMUQsHeFCQR4FFGcOyCyMUQkdiRIA8AimoatXyqWTgdIuvOx5lSzazZiRJYkTJiFReJZQltpJBCinQ3tuTc6CoPsf7539s/8AwrrNdgZwUrxVCgd4IkEH6FFcsKgsRS44ZjLl2XUBKW3blS21JT0kADU9ZrJqZXRh04TmEzxAI8qr/9k="/>
          <p:cNvSpPr>
            <a:spLocks noChangeAspect="1" noChangeArrowheads="1"/>
          </p:cNvSpPr>
          <p:nvPr/>
        </p:nvSpPr>
        <p:spPr bwMode="auto">
          <a:xfrm>
            <a:off x="155575" y="-280988"/>
            <a:ext cx="1524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own Arrow 2"/>
          <p:cNvSpPr/>
          <p:nvPr/>
        </p:nvSpPr>
        <p:spPr>
          <a:xfrm rot="15780023">
            <a:off x="5852723" y="1176692"/>
            <a:ext cx="467971" cy="3091203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527320">
            <a:off x="1884815" y="1308328"/>
            <a:ext cx="467971" cy="2438317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962542">
            <a:off x="2744792" y="3561401"/>
            <a:ext cx="467971" cy="2195860"/>
          </a:xfrm>
          <a:prstGeom prst="downArrow">
            <a:avLst/>
          </a:prstGeom>
          <a:solidFill>
            <a:srgbClr val="00B050"/>
          </a:solidFill>
          <a:ln>
            <a:solidFill>
              <a:srgbClr val="435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Nick\AppData\Local\Microsoft\Windows\Temporary Internet Files\Content.IE5\XZXGOJJ9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35" y="2466198"/>
            <a:ext cx="1524518" cy="15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070" y="2527486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Advertising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2750" y="276869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Sales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5410" y="5105400"/>
            <a:ext cx="19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Micro-transactions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4" grpId="0"/>
      <p:bldP spid="34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Bejeweled Blitz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2960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69" y="6896100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1633" cy="5438180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787275" y="717577"/>
            <a:ext cx="4500563" cy="5429251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95 L -0.01528 -8.29584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3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163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5150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4"/>
            <a:ext cx="37242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Quiz Time – Guess the movie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247" y="5181600"/>
            <a:ext cx="363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Answer</a:t>
            </a:r>
            <a:r>
              <a:rPr lang="en-US" sz="3600" dirty="0" smtClean="0"/>
              <a:t>: </a:t>
            </a:r>
            <a:r>
              <a:rPr lang="en-US" sz="3600" i="1" dirty="0" smtClean="0"/>
              <a:t>Twilight™</a:t>
            </a:r>
            <a:endParaRPr lang="en-US" sz="3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799"/>
            <a:ext cx="37195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62000"/>
            <a:ext cx="371951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52525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762000"/>
            <a:ext cx="37433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152526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Cross correlation between brands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21289" cy="456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-76200"/>
            <a:ext cx="342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28600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381000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5999"/>
            <a:ext cx="692495" cy="6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5" y="2085975"/>
            <a:ext cx="3013710" cy="3646592"/>
          </a:xfrm>
        </p:spPr>
        <p:txBody>
          <a:bodyPr/>
          <a:lstStyle/>
          <a:p>
            <a:pPr algn="l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  <a:endParaRPr lang="en-US" sz="4000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755438"/>
            <a:ext cx="2381250" cy="13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55438"/>
            <a:ext cx="4838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7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086600" cy="14478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 Portals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8180"/>
            <a:ext cx="2154174" cy="28205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91800"/>
            <a:ext cx="2154174" cy="28875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3" y="839434"/>
            <a:ext cx="2166747" cy="26696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6" y="2197425"/>
            <a:ext cx="2183511" cy="288340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839433"/>
            <a:ext cx="2162556" cy="30300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63" y="4921664"/>
            <a:ext cx="1476375" cy="8267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83613"/>
            <a:ext cx="8229600" cy="5895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7" y="12936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60348"/>
              </p:ext>
            </p:extLst>
          </p:nvPr>
        </p:nvGraphicFramePr>
        <p:xfrm>
          <a:off x="0" y="600075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67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4775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7" y="12848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9269"/>
              </p:ext>
            </p:extLst>
          </p:nvPr>
        </p:nvGraphicFramePr>
        <p:xfrm>
          <a:off x="1" y="606490"/>
          <a:ext cx="9144000" cy="54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6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7" y="4451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1707"/>
              </p:ext>
            </p:extLst>
          </p:nvPr>
        </p:nvGraphicFramePr>
        <p:xfrm>
          <a:off x="0" y="657225"/>
          <a:ext cx="91440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0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25422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Drinks, Fast Food and Footwear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7" y="2927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68663"/>
              </p:ext>
            </p:extLst>
          </p:nvPr>
        </p:nvGraphicFramePr>
        <p:xfrm>
          <a:off x="0" y="590550"/>
          <a:ext cx="2164080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3727"/>
              </p:ext>
            </p:extLst>
          </p:nvPr>
        </p:nvGraphicFramePr>
        <p:xfrm>
          <a:off x="2182179" y="619125"/>
          <a:ext cx="3355657" cy="53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13323"/>
              </p:ext>
            </p:extLst>
          </p:nvPr>
        </p:nvGraphicFramePr>
        <p:xfrm>
          <a:off x="5561691" y="612054"/>
          <a:ext cx="358230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73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8" grpId="0">
        <p:bldSub>
          <a:bldChart bld="seriesEl"/>
        </p:bldSub>
      </p:bldGraphic>
      <p:bldGraphic spid="9" grpId="0">
        <p:bldSub>
          <a:bldChart bld="seriesEl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-4837"/>
            <a:ext cx="8229600" cy="630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Hobbies, Animals and Misc.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7" y="8382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665989"/>
              </p:ext>
            </p:extLst>
          </p:nvPr>
        </p:nvGraphicFramePr>
        <p:xfrm>
          <a:off x="0" y="487680"/>
          <a:ext cx="52707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81539"/>
              </p:ext>
            </p:extLst>
          </p:nvPr>
        </p:nvGraphicFramePr>
        <p:xfrm>
          <a:off x="5178580" y="457201"/>
          <a:ext cx="1790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786197"/>
              </p:ext>
            </p:extLst>
          </p:nvPr>
        </p:nvGraphicFramePr>
        <p:xfrm>
          <a:off x="6938919" y="491020"/>
          <a:ext cx="2080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393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Graphic spid="11" grpId="0">
        <p:bldSub>
          <a:bldChart bld="seriesEl"/>
        </p:bldSub>
      </p:bldGraphic>
      <p:bldGraphic spid="12" grpId="0">
        <p:bldSub>
          <a:bldChart bld="seriesEl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610600" cy="14478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Micro-transactions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8100"/>
            <a:ext cx="5715000" cy="838200"/>
          </a:xfrm>
        </p:spPr>
        <p:txBody>
          <a:bodyPr/>
          <a:lstStyle/>
          <a:p>
            <a:r>
              <a:rPr lang="en-US" dirty="0" smtClean="0"/>
              <a:t>Propensity to pay?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7959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" y="144018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" y="20574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" y="29718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3886200"/>
            <a:ext cx="892075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05000" y="971490"/>
            <a:ext cx="52056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0.8% users spend</a:t>
            </a:r>
            <a:endParaRPr lang="en-US" sz="2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440179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2.1%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3755" y="2031522"/>
            <a:ext cx="52056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3.0% users spend</a:t>
            </a:r>
            <a:endParaRPr lang="en-US" sz="4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27860" y="3045261"/>
            <a:ext cx="5205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2.6% users spend</a:t>
            </a:r>
            <a:endParaRPr lang="en-US" sz="40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3755" y="4343400"/>
            <a:ext cx="5205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2.4% users spend</a:t>
            </a:r>
            <a:endParaRPr lang="en-US" sz="2800" b="1" cap="none" spc="0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Playdom Continues Acquisitions Spree With Acclaim Bu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53" y="605528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53000" y="6376570"/>
            <a:ext cx="336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Sorority Life, % users who spend by age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Source</a:t>
            </a:r>
            <a:r>
              <a:rPr lang="en-US" sz="1200" b="1" i="1" dirty="0" smtClean="0">
                <a:solidFill>
                  <a:schemeClr val="bg1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“Rules to Monetize By …”, </a:t>
            </a:r>
            <a:r>
              <a:rPr lang="en-US" sz="1200" dirty="0" err="1" smtClean="0">
                <a:solidFill>
                  <a:schemeClr val="bg1"/>
                </a:solidFill>
              </a:rPr>
              <a:t>Playdom</a:t>
            </a:r>
            <a:r>
              <a:rPr lang="en-US" sz="1200" dirty="0" smtClean="0">
                <a:solidFill>
                  <a:schemeClr val="bg1"/>
                </a:solidFill>
              </a:rPr>
              <a:t> 2010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you targeting your game to the paying audience?</a:t>
            </a:r>
            <a:endParaRPr lang="en-US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85" y="1280160"/>
            <a:ext cx="2771775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0160"/>
            <a:ext cx="275748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7965" y="1463814"/>
            <a:ext cx="8082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+mj-lt"/>
              </a:rPr>
              <a:t>$</a:t>
            </a:r>
            <a:endParaRPr lang="en-US" sz="9600" dirty="0">
              <a:solidFill>
                <a:srgbClr val="00B05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8596" y="1279149"/>
            <a:ext cx="13260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Wingdings 2" pitchFamily="18" charset="2"/>
              </a:rPr>
              <a:t>O</a:t>
            </a:r>
            <a:endParaRPr lang="en-US" sz="13800" dirty="0">
              <a:solidFill>
                <a:srgbClr val="FF0000"/>
              </a:solidFill>
              <a:latin typeface="Wingdings 2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064" y="3276600"/>
            <a:ext cx="286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this game had 5x the traffic, it would not generate the same revenue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4419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B0F0"/>
                </a:solidFill>
              </a:rPr>
              <a:t>Would you like to have the largest game on </a:t>
            </a:r>
            <a:r>
              <a:rPr lang="en-US" sz="4000" i="1" dirty="0" err="1" smtClean="0">
                <a:solidFill>
                  <a:srgbClr val="00B0F0"/>
                </a:solidFill>
              </a:rPr>
              <a:t>facebook</a:t>
            </a:r>
            <a:r>
              <a:rPr lang="en-US" sz="4000" i="1" dirty="0" smtClean="0">
                <a:solidFill>
                  <a:srgbClr val="00B0F0"/>
                </a:solidFill>
              </a:rPr>
              <a:t>, or the most profitable?</a:t>
            </a:r>
            <a:endParaRPr lang="en-US" sz="4000" i="1" dirty="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5240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17526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2057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2438400"/>
            <a:ext cx="78486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Micro-transaction types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480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172200" y="990600"/>
            <a:ext cx="0" cy="480060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1" y="4523733"/>
            <a:ext cx="2139351" cy="98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858000" y="4361000"/>
            <a:ext cx="1838680" cy="1311574"/>
            <a:chOff x="6858000" y="4361000"/>
            <a:chExt cx="1838680" cy="1311574"/>
          </a:xfrm>
        </p:grpSpPr>
        <p:pic>
          <p:nvPicPr>
            <p:cNvPr id="2058" name="Picture 10" descr="C:\Users\Nick\AppData\Local\Microsoft\Windows\Temporary Internet Files\Content.IE5\YOCOZZMX\MC90034041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361000"/>
              <a:ext cx="957991" cy="131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543800" y="4724400"/>
              <a:ext cx="1152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omic Sans MS" pitchFamily="66" charset="0"/>
                </a:rPr>
                <a:t>+10%</a:t>
              </a:r>
              <a:endParaRPr lang="en-US" sz="32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811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Avatars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Fashion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Accessories</a:t>
            </a:r>
          </a:p>
          <a:p>
            <a:endParaRPr lang="en-US" dirty="0"/>
          </a:p>
          <a:p>
            <a:r>
              <a:rPr lang="en-US" dirty="0" smtClean="0"/>
              <a:t>Things that do not adjust the balance of the game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1063" y="1931075"/>
            <a:ext cx="236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Kill 10 more </a:t>
            </a:r>
            <a:r>
              <a:rPr lang="en-US" dirty="0" err="1" smtClean="0"/>
              <a:t>Orcs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= or =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 10 gold coins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276600" y="4065006"/>
            <a:ext cx="2590800" cy="1802394"/>
            <a:chOff x="3276600" y="4065006"/>
            <a:chExt cx="2590800" cy="1802394"/>
          </a:xfrm>
        </p:grpSpPr>
        <p:pic>
          <p:nvPicPr>
            <p:cNvPr id="2054" name="Picture 6" descr="C:\Users\Nick\AppData\Local\Microsoft\Windows\Temporary Internet Files\Content.IE5\LX87PKDC\MC90021535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065006"/>
              <a:ext cx="2068717" cy="172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65805" y="5037789"/>
              <a:ext cx="501595" cy="372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Time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5559623"/>
              <a:ext cx="685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</a:schemeClr>
                  </a:solidFill>
                </a:rPr>
                <a:t>Money</a:t>
              </a:r>
              <a:endParaRPr lang="en-US" sz="14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87863" y="994112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Bling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9162" y="994112"/>
            <a:ext cx="2053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Accelerators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2976" y="994112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Power-ups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000071"/>
            <a:ext cx="23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to get 10 gold coins to get +10% attack bonus for 12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61" y="152400"/>
            <a:ext cx="5167343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Number of players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7" y="1325880"/>
            <a:ext cx="517517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726180" y="5052060"/>
            <a:ext cx="533400" cy="304800"/>
          </a:xfrm>
          <a:prstGeom prst="roundRect">
            <a:avLst>
              <a:gd name="adj" fmla="val 30675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895600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172200" y="3057929"/>
            <a:ext cx="2438400" cy="276999"/>
            <a:chOff x="1828800" y="5318380"/>
            <a:chExt cx="5943600" cy="33820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828800" y="5638800"/>
              <a:ext cx="59436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65655" y="5318380"/>
              <a:ext cx="1869887" cy="33820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24 hours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4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51486" y="849786"/>
            <a:ext cx="4891177" cy="4313207"/>
          </a:xfrm>
          <a:custGeom>
            <a:avLst/>
            <a:gdLst>
              <a:gd name="connsiteX0" fmla="*/ 4891177 w 4891177"/>
              <a:gd name="connsiteY0" fmla="*/ 4313207 h 4313207"/>
              <a:gd name="connsiteX1" fmla="*/ 0 w 4891177"/>
              <a:gd name="connsiteY1" fmla="*/ 4304581 h 4313207"/>
              <a:gd name="connsiteX2" fmla="*/ 8627 w 4891177"/>
              <a:gd name="connsiteY2" fmla="*/ 0 h 4313207"/>
              <a:gd name="connsiteX3" fmla="*/ 94891 w 4891177"/>
              <a:gd name="connsiteY3" fmla="*/ 77637 h 4313207"/>
              <a:gd name="connsiteX4" fmla="*/ 189781 w 4891177"/>
              <a:gd name="connsiteY4" fmla="*/ 0 h 4313207"/>
              <a:gd name="connsiteX5" fmla="*/ 276045 w 4891177"/>
              <a:gd name="connsiteY5" fmla="*/ 25879 h 4313207"/>
              <a:gd name="connsiteX6" fmla="*/ 327804 w 4891177"/>
              <a:gd name="connsiteY6" fmla="*/ 146649 h 4313207"/>
              <a:gd name="connsiteX7" fmla="*/ 474453 w 4891177"/>
              <a:gd name="connsiteY7" fmla="*/ 776377 h 4313207"/>
              <a:gd name="connsiteX8" fmla="*/ 655608 w 4891177"/>
              <a:gd name="connsiteY8" fmla="*/ 1440611 h 4313207"/>
              <a:gd name="connsiteX9" fmla="*/ 836762 w 4891177"/>
              <a:gd name="connsiteY9" fmla="*/ 1897811 h 4313207"/>
              <a:gd name="connsiteX10" fmla="*/ 1043796 w 4891177"/>
              <a:gd name="connsiteY10" fmla="*/ 2363637 h 4313207"/>
              <a:gd name="connsiteX11" fmla="*/ 1181819 w 4891177"/>
              <a:gd name="connsiteY11" fmla="*/ 2587924 h 4313207"/>
              <a:gd name="connsiteX12" fmla="*/ 1362974 w 4891177"/>
              <a:gd name="connsiteY12" fmla="*/ 2872596 h 4313207"/>
              <a:gd name="connsiteX13" fmla="*/ 1570008 w 4891177"/>
              <a:gd name="connsiteY13" fmla="*/ 3088256 h 4313207"/>
              <a:gd name="connsiteX14" fmla="*/ 1777042 w 4891177"/>
              <a:gd name="connsiteY14" fmla="*/ 3303917 h 4313207"/>
              <a:gd name="connsiteX15" fmla="*/ 1940944 w 4891177"/>
              <a:gd name="connsiteY15" fmla="*/ 3407434 h 4313207"/>
              <a:gd name="connsiteX16" fmla="*/ 2070340 w 4891177"/>
              <a:gd name="connsiteY16" fmla="*/ 3519577 h 4313207"/>
              <a:gd name="connsiteX17" fmla="*/ 2337759 w 4891177"/>
              <a:gd name="connsiteY17" fmla="*/ 3657600 h 4313207"/>
              <a:gd name="connsiteX18" fmla="*/ 2639683 w 4891177"/>
              <a:gd name="connsiteY18" fmla="*/ 3804249 h 4313207"/>
              <a:gd name="connsiteX19" fmla="*/ 2950234 w 4891177"/>
              <a:gd name="connsiteY19" fmla="*/ 3916392 h 4313207"/>
              <a:gd name="connsiteX20" fmla="*/ 3355676 w 4891177"/>
              <a:gd name="connsiteY20" fmla="*/ 4037162 h 4313207"/>
              <a:gd name="connsiteX21" fmla="*/ 3812876 w 4891177"/>
              <a:gd name="connsiteY21" fmla="*/ 4140679 h 4313207"/>
              <a:gd name="connsiteX22" fmla="*/ 4278702 w 4891177"/>
              <a:gd name="connsiteY22" fmla="*/ 4209690 h 4313207"/>
              <a:gd name="connsiteX23" fmla="*/ 4649638 w 4891177"/>
              <a:gd name="connsiteY23" fmla="*/ 4261449 h 4313207"/>
              <a:gd name="connsiteX24" fmla="*/ 4891177 w 4891177"/>
              <a:gd name="connsiteY24" fmla="*/ 4313207 h 431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1177" h="4313207">
                <a:moveTo>
                  <a:pt x="4891177" y="4313207"/>
                </a:moveTo>
                <a:lnTo>
                  <a:pt x="0" y="4304581"/>
                </a:lnTo>
                <a:cubicBezTo>
                  <a:pt x="2876" y="2869721"/>
                  <a:pt x="5751" y="1434860"/>
                  <a:pt x="8627" y="0"/>
                </a:cubicBezTo>
                <a:lnTo>
                  <a:pt x="94891" y="77637"/>
                </a:lnTo>
                <a:lnTo>
                  <a:pt x="189781" y="0"/>
                </a:lnTo>
                <a:lnTo>
                  <a:pt x="276045" y="25879"/>
                </a:lnTo>
                <a:lnTo>
                  <a:pt x="327804" y="146649"/>
                </a:lnTo>
                <a:lnTo>
                  <a:pt x="474453" y="776377"/>
                </a:lnTo>
                <a:lnTo>
                  <a:pt x="655608" y="1440611"/>
                </a:lnTo>
                <a:lnTo>
                  <a:pt x="836762" y="1897811"/>
                </a:lnTo>
                <a:lnTo>
                  <a:pt x="1043796" y="2363637"/>
                </a:lnTo>
                <a:lnTo>
                  <a:pt x="1181819" y="2587924"/>
                </a:lnTo>
                <a:lnTo>
                  <a:pt x="1362974" y="2872596"/>
                </a:lnTo>
                <a:lnTo>
                  <a:pt x="1570008" y="3088256"/>
                </a:lnTo>
                <a:lnTo>
                  <a:pt x="1777042" y="3303917"/>
                </a:lnTo>
                <a:lnTo>
                  <a:pt x="1940944" y="3407434"/>
                </a:lnTo>
                <a:lnTo>
                  <a:pt x="2070340" y="3519577"/>
                </a:lnTo>
                <a:lnTo>
                  <a:pt x="2337759" y="3657600"/>
                </a:lnTo>
                <a:lnTo>
                  <a:pt x="2639683" y="3804249"/>
                </a:lnTo>
                <a:lnTo>
                  <a:pt x="2950234" y="3916392"/>
                </a:lnTo>
                <a:lnTo>
                  <a:pt x="3355676" y="4037162"/>
                </a:lnTo>
                <a:lnTo>
                  <a:pt x="3812876" y="4140679"/>
                </a:lnTo>
                <a:lnTo>
                  <a:pt x="4278702" y="4209690"/>
                </a:lnTo>
                <a:lnTo>
                  <a:pt x="4649638" y="4261449"/>
                </a:lnTo>
                <a:lnTo>
                  <a:pt x="4891177" y="4313207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162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2775" y="5162038"/>
            <a:ext cx="4872182" cy="378022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economic beauty of micro-transactions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67606" y="5529311"/>
            <a:ext cx="8224982" cy="309418"/>
            <a:chOff x="766618" y="5481782"/>
            <a:chExt cx="7996382" cy="30941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66618" y="5481782"/>
              <a:ext cx="7996382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941147" y="5483423"/>
              <a:ext cx="745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Volume</a:t>
              </a:r>
              <a:endParaRPr lang="en-US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88" y="1105092"/>
            <a:ext cx="614218" cy="4419600"/>
            <a:chOff x="152400" y="1057563"/>
            <a:chExt cx="614218" cy="4419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66618" y="1057563"/>
              <a:ext cx="0" cy="44196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2400" y="1066800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Price</a:t>
              </a:r>
              <a:endParaRPr lang="en-US" sz="1400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963747" y="961929"/>
            <a:ext cx="7404100" cy="4321463"/>
          </a:xfrm>
          <a:custGeom>
            <a:avLst/>
            <a:gdLst>
              <a:gd name="connsiteX0" fmla="*/ 0 w 7404100"/>
              <a:gd name="connsiteY0" fmla="*/ 0 h 4165600"/>
              <a:gd name="connsiteX1" fmla="*/ 1892300 w 7404100"/>
              <a:gd name="connsiteY1" fmla="*/ 3352800 h 4165600"/>
              <a:gd name="connsiteX2" fmla="*/ 7404100 w 7404100"/>
              <a:gd name="connsiteY2" fmla="*/ 416560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100" h="4165600">
                <a:moveTo>
                  <a:pt x="0" y="0"/>
                </a:moveTo>
                <a:cubicBezTo>
                  <a:pt x="329141" y="1329266"/>
                  <a:pt x="658283" y="2658533"/>
                  <a:pt x="1892300" y="3352800"/>
                </a:cubicBezTo>
                <a:cubicBezTo>
                  <a:pt x="3126317" y="4047067"/>
                  <a:pt x="5265208" y="4106333"/>
                  <a:pt x="7404100" y="4165600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7606" y="4041978"/>
            <a:ext cx="2052782" cy="1482714"/>
            <a:chOff x="766618" y="3994449"/>
            <a:chExt cx="2052782" cy="1482714"/>
          </a:xfrm>
        </p:grpSpPr>
        <p:sp>
          <p:nvSpPr>
            <p:cNvPr id="22" name="Rectangle 21"/>
            <p:cNvSpPr/>
            <p:nvPr/>
          </p:nvSpPr>
          <p:spPr>
            <a:xfrm>
              <a:off x="766618" y="4343400"/>
              <a:ext cx="2052782" cy="1133763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50800">
              <a:solidFill>
                <a:srgbClr val="FF75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7178" y="3994449"/>
              <a:ext cx="912622" cy="305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$19.95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44188" y="4803979"/>
            <a:ext cx="780983" cy="305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$6.95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577888" y="5152929"/>
            <a:ext cx="3101340" cy="396240"/>
          </a:xfrm>
          <a:custGeom>
            <a:avLst/>
            <a:gdLst>
              <a:gd name="connsiteX0" fmla="*/ 0 w 3101340"/>
              <a:gd name="connsiteY0" fmla="*/ 0 h 396240"/>
              <a:gd name="connsiteX1" fmla="*/ 7620 w 3101340"/>
              <a:gd name="connsiteY1" fmla="*/ 396240 h 396240"/>
              <a:gd name="connsiteX2" fmla="*/ 3002280 w 3101340"/>
              <a:gd name="connsiteY2" fmla="*/ 373380 h 396240"/>
              <a:gd name="connsiteX3" fmla="*/ 3101340 w 3101340"/>
              <a:gd name="connsiteY3" fmla="*/ 297180 h 396240"/>
              <a:gd name="connsiteX4" fmla="*/ 3009900 w 3101340"/>
              <a:gd name="connsiteY4" fmla="*/ 266700 h 396240"/>
              <a:gd name="connsiteX5" fmla="*/ 3040380 w 3101340"/>
              <a:gd name="connsiteY5" fmla="*/ 198120 h 396240"/>
              <a:gd name="connsiteX6" fmla="*/ 2926080 w 3101340"/>
              <a:gd name="connsiteY6" fmla="*/ 129540 h 396240"/>
              <a:gd name="connsiteX7" fmla="*/ 2430780 w 3101340"/>
              <a:gd name="connsiteY7" fmla="*/ 114300 h 396240"/>
              <a:gd name="connsiteX8" fmla="*/ 1874520 w 3101340"/>
              <a:gd name="connsiteY8" fmla="*/ 106680 h 396240"/>
              <a:gd name="connsiteX9" fmla="*/ 1310640 w 3101340"/>
              <a:gd name="connsiteY9" fmla="*/ 83820 h 396240"/>
              <a:gd name="connsiteX10" fmla="*/ 746760 w 3101340"/>
              <a:gd name="connsiteY10" fmla="*/ 53340 h 396240"/>
              <a:gd name="connsiteX11" fmla="*/ 266700 w 3101340"/>
              <a:gd name="connsiteY11" fmla="*/ 15240 h 396240"/>
              <a:gd name="connsiteX12" fmla="*/ 0 w 3101340"/>
              <a:gd name="connsiteY12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1340" h="396240">
                <a:moveTo>
                  <a:pt x="0" y="0"/>
                </a:moveTo>
                <a:lnTo>
                  <a:pt x="7620" y="396240"/>
                </a:lnTo>
                <a:lnTo>
                  <a:pt x="3002280" y="373380"/>
                </a:lnTo>
                <a:lnTo>
                  <a:pt x="3101340" y="297180"/>
                </a:lnTo>
                <a:lnTo>
                  <a:pt x="3009900" y="266700"/>
                </a:lnTo>
                <a:lnTo>
                  <a:pt x="3040380" y="198120"/>
                </a:lnTo>
                <a:lnTo>
                  <a:pt x="2926080" y="129540"/>
                </a:lnTo>
                <a:lnTo>
                  <a:pt x="2430780" y="114300"/>
                </a:lnTo>
                <a:lnTo>
                  <a:pt x="1874520" y="106680"/>
                </a:lnTo>
                <a:lnTo>
                  <a:pt x="1310640" y="83820"/>
                </a:lnTo>
                <a:lnTo>
                  <a:pt x="746760" y="53340"/>
                </a:lnTo>
                <a:lnTo>
                  <a:pt x="266700" y="152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8FF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20389" y="4813385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Long Tail …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49783" y="1354597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“Tall” Tail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18" grpId="0" animBg="1"/>
      <p:bldP spid="30" grpId="0"/>
      <p:bldP spid="30" grpId="1"/>
      <p:bldP spid="35" grpId="0" animBg="1"/>
      <p:bldP spid="36" grpId="0"/>
      <p:bldP spid="3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9" y="228600"/>
            <a:ext cx="8229600" cy="838200"/>
          </a:xfrm>
        </p:spPr>
        <p:txBody>
          <a:bodyPr/>
          <a:lstStyle/>
          <a:p>
            <a:r>
              <a:rPr lang="en-US" dirty="0" smtClean="0"/>
              <a:t>Big brands are starting to get 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248400"/>
            <a:ext cx="4210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5585"/>
            <a:ext cx="6457950" cy="37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4650"/>
            <a:ext cx="5102941" cy="38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057400"/>
            <a:ext cx="8494114" cy="30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1370"/>
            <a:ext cx="4572000" cy="467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playing games, people are at 95-99% </a:t>
            </a:r>
            <a:r>
              <a:rPr lang="en-US" sz="2000" dirty="0" smtClean="0">
                <a:solidFill>
                  <a:srgbClr val="00B0F0"/>
                </a:solidFill>
              </a:rPr>
              <a:t>“focused attention”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1400" dirty="0" smtClean="0"/>
              <a:t>(As measured by pupil dilation, skin resistance, pulse, movement, breathing, brain activity …)</a:t>
            </a:r>
          </a:p>
          <a:p>
            <a:endParaRPr lang="en-US" sz="1400" dirty="0"/>
          </a:p>
          <a:p>
            <a:r>
              <a:rPr lang="en-US" sz="2000" dirty="0" smtClean="0"/>
              <a:t>This blows away all other media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With just 15 seconds exposure to a brand, there is &gt;80% unaided recall.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 descr="http://www.sciencedaily.com/images/2007/10/07102414562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32" y="1219200"/>
            <a:ext cx="4079872" cy="29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Sponsors can receive “Halo” effect by having their brands associated with success screens and level completion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52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514" y="-762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Pitching to potential Advertisers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382"/>
            <a:ext cx="8911828" cy="55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Honeymoon period for brand owners with fans!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610599" cy="44958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700" dirty="0" smtClean="0"/>
              <a:t>43% of fans visit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several times a day.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50% of fans come to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for entertainment.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92% say that being a fan has a positive impact in recommending to friends.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52% recommend others to follow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84% of fans consume (regularly/</a:t>
            </a:r>
            <a:r>
              <a:rPr lang="en-US" sz="1700" dirty="0" err="1" smtClean="0"/>
              <a:t>ocassionally</a:t>
            </a:r>
            <a:r>
              <a:rPr lang="en-US" sz="1700" dirty="0" smtClean="0"/>
              <a:t>) the brand.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There is no disconnect between brands followed on </a:t>
            </a:r>
            <a:r>
              <a:rPr lang="en-US" sz="1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700" dirty="0" smtClean="0"/>
              <a:t>and regular consumers.</a:t>
            </a:r>
          </a:p>
          <a:p>
            <a:pPr>
              <a:lnSpc>
                <a:spcPct val="200000"/>
              </a:lnSpc>
            </a:pPr>
            <a:r>
              <a:rPr lang="en-US" sz="1700" dirty="0" smtClean="0"/>
              <a:t>An average of 9 brands are followed by users.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63330" y="6581001"/>
            <a:ext cx="198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DDB, October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64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610600" cy="14478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Closing Advice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838200"/>
          </a:xfrm>
        </p:spPr>
        <p:txBody>
          <a:bodyPr/>
          <a:lstStyle/>
          <a:p>
            <a:r>
              <a:rPr lang="en-US" dirty="0" smtClean="0"/>
              <a:t>You’re a </a:t>
            </a:r>
            <a:r>
              <a:rPr lang="en-US" dirty="0" smtClean="0">
                <a:solidFill>
                  <a:srgbClr val="00B0F0"/>
                </a:solidFill>
              </a:rPr>
              <a:t>Service </a:t>
            </a:r>
            <a:r>
              <a:rPr lang="en-US" dirty="0" smtClean="0"/>
              <a:t>not a </a:t>
            </a:r>
            <a:r>
              <a:rPr lang="en-US" dirty="0" smtClean="0">
                <a:solidFill>
                  <a:srgbClr val="00B0F0"/>
                </a:solidFill>
              </a:rPr>
              <a:t>Product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Everything!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4495800"/>
            <a:ext cx="507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Analytics is now just as important as game design!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1143000"/>
            <a:ext cx="7520940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5149334"/>
            <a:ext cx="609600" cy="369332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149334"/>
            <a:ext cx="609600" cy="369332"/>
          </a:xfrm>
          <a:prstGeom prst="rect">
            <a:avLst/>
          </a:prstGeom>
          <a:solidFill>
            <a:srgbClr val="FF0000">
              <a:alpha val="62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Join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31414" y="51694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3214688" cy="596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A/B Testing</a:t>
            </a:r>
          </a:p>
        </p:txBody>
      </p:sp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173163"/>
            <a:ext cx="3214688" cy="471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90938" y="1122363"/>
            <a:ext cx="51355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It’s not just for adverts!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Use tools.  Measure baseline.</a:t>
            </a:r>
            <a:br>
              <a:rPr lang="en-US" sz="1600"/>
            </a:br>
            <a:r>
              <a:rPr lang="en-US" sz="1600"/>
              <a:t>Tweak, then measure again.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Denominators are large, so even minor changes can result in $$.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It’s all about the </a:t>
            </a:r>
            <a:r>
              <a:rPr lang="en-US" sz="1600" i="1">
                <a:solidFill>
                  <a:srgbClr val="9F1D71"/>
                </a:solidFill>
              </a:rPr>
              <a:t>“tastes of the fish, not the tastes of the fisherman”</a:t>
            </a:r>
            <a:r>
              <a:rPr lang="en-US" sz="1600" i="1"/>
              <a:t>.</a:t>
            </a:r>
          </a:p>
          <a:p>
            <a:pPr eaLnBrk="1" hangingPunct="1"/>
            <a:endParaRPr lang="en-US" sz="1600" i="1"/>
          </a:p>
          <a:p>
            <a:pPr eaLnBrk="1" hangingPunct="1"/>
            <a:r>
              <a:rPr lang="en-US" sz="1600"/>
              <a:t>Look at everything: </a:t>
            </a:r>
            <a:r>
              <a:rPr lang="en-US" sz="1600" i="1"/>
              <a:t>prices, tooltips, position, offers …</a:t>
            </a:r>
          </a:p>
        </p:txBody>
      </p:sp>
    </p:spTree>
    <p:extLst>
      <p:ext uri="{BB962C8B-B14F-4D97-AF65-F5344CB8AC3E}">
        <p14:creationId xmlns:p14="http://schemas.microsoft.com/office/powerpoint/2010/main" val="760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75000"/>
                    </a14:imgEffect>
                    <a14:imgEffect>
                      <a14:brightnessContrast bright="-7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850900"/>
            <a:ext cx="9525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19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We’re now on the second generation of Social Games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471" y="1676400"/>
            <a:ext cx="617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Generation #1 </a:t>
            </a:r>
            <a:r>
              <a:rPr lang="en-US" dirty="0" smtClean="0"/>
              <a:t>– Build it, and throw it live </a:t>
            </a:r>
            <a:r>
              <a:rPr lang="en-US" u="sng" dirty="0" smtClean="0"/>
              <a:t>immediately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		 Fix and modify it live. Those days are over!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63769" y="2709458"/>
            <a:ext cx="772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Generation #2 </a:t>
            </a:r>
            <a:r>
              <a:rPr lang="en-US" dirty="0" smtClean="0"/>
              <a:t>– Get it mechanics reasonably polished </a:t>
            </a:r>
            <a:r>
              <a:rPr lang="en-US" u="sng" dirty="0" smtClean="0"/>
              <a:t>before</a:t>
            </a:r>
            <a:r>
              <a:rPr lang="en-US" dirty="0" smtClean="0"/>
              <a:t> general release.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72208" y="3413508"/>
            <a:ext cx="786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“You don’t get a second chance to make a first impression”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0471" y="4267200"/>
            <a:ext cx="53709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Today’s early adopters of new games: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	- </a:t>
            </a:r>
            <a:r>
              <a:rPr lang="en-US" dirty="0"/>
              <a:t>Virally introduce more people to your </a:t>
            </a:r>
            <a:r>
              <a:rPr lang="en-US" dirty="0" smtClean="0"/>
              <a:t>game</a:t>
            </a:r>
          </a:p>
          <a:p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Typically spend more over lifetime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8" y="1600200"/>
            <a:ext cx="5652492" cy="34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54" y="6169795"/>
            <a:ext cx="8763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00800"/>
            <a:ext cx="790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92700" y="1590675"/>
            <a:ext cx="533400" cy="3491508"/>
          </a:xfrm>
          <a:prstGeom prst="rect">
            <a:avLst/>
          </a:prstGeom>
          <a:solidFill>
            <a:srgbClr val="FF0000">
              <a:alpha val="2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504086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Advertising Potential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End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67800" y="5975729"/>
            <a:ext cx="1912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1010101011100110011011110110010010011001111100101001001001001001001001001001100111011011100110111101001001110011011011011011000011111001110111001100110011001110011001001011101110110110100101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214" y="3886200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Nick@DataGenetics.com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0">
        <p14:vortex dir="r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255 L -2.22083 -0.00255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086600" cy="1447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Download Games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Price evolution of deluxe downloads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398" y="1718945"/>
            <a:ext cx="181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$19.95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5844" y="4325640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$6.95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8966983">
            <a:off x="2572952" y="2127542"/>
            <a:ext cx="497339" cy="2513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5134208" y="4550543"/>
            <a:ext cx="2120660" cy="326256"/>
          </a:xfrm>
          <a:prstGeom prst="bentConnector3">
            <a:avLst>
              <a:gd name="adj1" fmla="val 67248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5134208" y="4114800"/>
            <a:ext cx="2120660" cy="660276"/>
          </a:xfrm>
          <a:prstGeom prst="bentConnector3">
            <a:avLst>
              <a:gd name="adj1" fmla="val 6329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5134208" y="3657599"/>
            <a:ext cx="2133600" cy="1021984"/>
          </a:xfrm>
          <a:prstGeom prst="bentConnector3">
            <a:avLst>
              <a:gd name="adj1" fmla="val 58929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9793" y="4357332"/>
            <a:ext cx="79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$6.99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6161" y="3892450"/>
            <a:ext cx="86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$9.99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6648" y="3472933"/>
            <a:ext cx="94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$12.99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5134208" y="3200399"/>
            <a:ext cx="2113957" cy="1377884"/>
          </a:xfrm>
          <a:prstGeom prst="bentConnector3">
            <a:avLst>
              <a:gd name="adj1" fmla="val 55046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9588" y="3015733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$15.99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5134208" y="2606039"/>
            <a:ext cx="2071670" cy="1871912"/>
          </a:xfrm>
          <a:prstGeom prst="bentConnector3">
            <a:avLst>
              <a:gd name="adj1" fmla="val 51471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59108" y="2430657"/>
            <a:ext cx="92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$19.99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5" name="Picture 5" descr="C:\Users\Nick\AppData\Local\Microsoft\Windows\Temporary Internet Files\Content.IE5\LAHBM720\MC900104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924471"/>
            <a:ext cx="1364285" cy="13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g">
      <a:majorFont>
        <a:latin typeface="Calibri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10297</TotalTime>
  <Words>1330</Words>
  <Application>Microsoft Office PowerPoint</Application>
  <PresentationFormat>On-screen Show (4:3)</PresentationFormat>
  <Paragraphs>399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Nick Berry</vt:lpstr>
      <vt:lpstr>Biography – Nick Berry</vt:lpstr>
      <vt:lpstr>PC Casual Game Universe</vt:lpstr>
      <vt:lpstr>PC Casual Game Universe</vt:lpstr>
      <vt:lpstr>Web Portals</vt:lpstr>
      <vt:lpstr>Number of players</vt:lpstr>
      <vt:lpstr>The Results</vt:lpstr>
      <vt:lpstr>Download Games</vt:lpstr>
      <vt:lpstr>Price evolution of deluxe downloads</vt:lpstr>
      <vt:lpstr>Social Networks</vt:lpstr>
      <vt:lpstr>What is a Social Game?</vt:lpstr>
      <vt:lpstr>PowerPoint Presentation</vt:lpstr>
      <vt:lpstr>Why are Social Games so Popular?</vt:lpstr>
      <vt:lpstr>PowerPoint Presentation</vt:lpstr>
      <vt:lpstr>PowerPoint Presentation</vt:lpstr>
      <vt:lpstr>Just how big is FaceBook?</vt:lpstr>
      <vt:lpstr>If facebook were a country …</vt:lpstr>
      <vt:lpstr>What is the most popular Windows application of all time?</vt:lpstr>
      <vt:lpstr>Effect of facebook on traditional Casual Gaming web sites</vt:lpstr>
      <vt:lpstr>PowerPoint Presentation</vt:lpstr>
      <vt:lpstr>facebook gaming is big business</vt:lpstr>
      <vt:lpstr>Top facebook Game</vt:lpstr>
      <vt:lpstr>Farmville - MAU</vt:lpstr>
      <vt:lpstr>Café World - MAU</vt:lpstr>
      <vt:lpstr>Café World - DAU</vt:lpstr>
      <vt:lpstr>Café World - Engagement</vt:lpstr>
      <vt:lpstr>facebook</vt:lpstr>
      <vt:lpstr>Where in the World?</vt:lpstr>
      <vt:lpstr>Top 25 countries on facebook</vt:lpstr>
      <vt:lpstr>Gender breakdown of FaceBook users Worldwide</vt:lpstr>
      <vt:lpstr>Demographics</vt:lpstr>
      <vt:lpstr>facebook Demographics</vt:lpstr>
      <vt:lpstr>facebook Demographics - USA</vt:lpstr>
      <vt:lpstr>facebook</vt:lpstr>
      <vt:lpstr>Similar Countries … Similar Profiles</vt:lpstr>
      <vt:lpstr>Similar Countries … Similar Profiles</vt:lpstr>
      <vt:lpstr>Different Countries … Different Profiles</vt:lpstr>
      <vt:lpstr>PowerPoint Presentation</vt:lpstr>
      <vt:lpstr>Interests</vt:lpstr>
      <vt:lpstr>Bejeweled Blitz</vt:lpstr>
      <vt:lpstr>PowerPoint Presentation</vt:lpstr>
      <vt:lpstr>PowerPoint Presentation</vt:lpstr>
      <vt:lpstr>Jay Leno vs. Conan</vt:lpstr>
      <vt:lpstr>Quiz Time – Guess the movie</vt:lpstr>
      <vt:lpstr>Comparing Demographic “Genes”</vt:lpstr>
      <vt:lpstr>Comparing Demographic “Genes”</vt:lpstr>
      <vt:lpstr>Cross correlation between brands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Micro-transactions</vt:lpstr>
      <vt:lpstr>Propensity to pay?</vt:lpstr>
      <vt:lpstr>Are you targeting your game to the paying audience?</vt:lpstr>
      <vt:lpstr>Micro-transaction types</vt:lpstr>
      <vt:lpstr>The economic beauty of micro-transactions</vt:lpstr>
      <vt:lpstr>Big brands are starting to get it</vt:lpstr>
      <vt:lpstr>MIT research</vt:lpstr>
      <vt:lpstr>Pitching to potential Advertisers</vt:lpstr>
      <vt:lpstr>Honeymoon period for brand owners with fans!</vt:lpstr>
      <vt:lpstr>Closing Advice</vt:lpstr>
      <vt:lpstr>You’re a Service not a Product</vt:lpstr>
      <vt:lpstr>Measure Everything!</vt:lpstr>
      <vt:lpstr>A/B Testing</vt:lpstr>
      <vt:lpstr>We’re now on the second generation of Social Games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Berry</dc:creator>
  <cp:lastModifiedBy>Nick</cp:lastModifiedBy>
  <cp:revision>255</cp:revision>
  <cp:lastPrinted>2010-09-01T18:36:07Z</cp:lastPrinted>
  <dcterms:created xsi:type="dcterms:W3CDTF">2010-07-16T20:43:53Z</dcterms:created>
  <dcterms:modified xsi:type="dcterms:W3CDTF">2011-08-24T20:22:18Z</dcterms:modified>
</cp:coreProperties>
</file>